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5"/>
    <p:sldId id="257" r:id="rId26"/>
    <p:sldId id="258" r:id="rId27"/>
    <p:sldId id="259" r:id="rId28"/>
    <p:sldId id="260" r:id="rId29"/>
    <p:sldId id="261" r:id="rId30"/>
    <p:sldId id="262" r:id="rId31"/>
    <p:sldId id="263" r:id="rId32"/>
    <p:sldId id="264" r:id="rId33"/>
    <p:sldId id="265" r:id="rId34"/>
    <p:sldId id="266" r:id="rId35"/>
    <p:sldId id="267" r:id="rId36"/>
    <p:sldId id="268" r:id="rId37"/>
    <p:sldId id="269" r:id="rId38"/>
    <p:sldId id="270" r:id="rId39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Open Sans Light" charset="1" panose="020B0306030504020204"/>
      <p:regular r:id="rId10"/>
    </p:embeddedFont>
    <p:embeddedFont>
      <p:font typeface="Open Sans Light Bold" charset="1" panose="020B0806030504020204"/>
      <p:regular r:id="rId11"/>
    </p:embeddedFont>
    <p:embeddedFont>
      <p:font typeface="Open Sans Light Italics" charset="1" panose="020B0306030504020204"/>
      <p:regular r:id="rId12"/>
    </p:embeddedFont>
    <p:embeddedFont>
      <p:font typeface="Open Sans Light Bold Italics" charset="1" panose="020B0806030504020204"/>
      <p:regular r:id="rId13"/>
    </p:embeddedFont>
    <p:embeddedFont>
      <p:font typeface="Open Sans Extra Bold" charset="1" panose="020B0906030804020204"/>
      <p:regular r:id="rId14"/>
    </p:embeddedFont>
    <p:embeddedFont>
      <p:font typeface="Open Sans Extra Bold Italics" charset="1" panose="020B0906030804020204"/>
      <p:regular r:id="rId15"/>
    </p:embeddedFont>
    <p:embeddedFont>
      <p:font typeface="Montserrat Extra-Bold" charset="1" panose="00000900000000000000"/>
      <p:regular r:id="rId16"/>
    </p:embeddedFont>
    <p:embeddedFont>
      <p:font typeface="Montserrat Extra-Bold Bold" charset="1" panose="00000A00000000000000"/>
      <p:regular r:id="rId17"/>
    </p:embeddedFont>
    <p:embeddedFont>
      <p:font typeface="Montserrat Extra-Bold Italics" charset="1" panose="00000900000000000000"/>
      <p:regular r:id="rId18"/>
    </p:embeddedFont>
    <p:embeddedFont>
      <p:font typeface="Montserrat Extra-Bold Bold Italics" charset="1" panose="00000A00000000000000"/>
      <p:regular r:id="rId19"/>
    </p:embeddedFont>
    <p:embeddedFont>
      <p:font typeface="Montserrat" charset="1" panose="00000500000000000000"/>
      <p:regular r:id="rId20"/>
    </p:embeddedFont>
    <p:embeddedFont>
      <p:font typeface="Montserrat Bold" charset="1" panose="00000600000000000000"/>
      <p:regular r:id="rId21"/>
    </p:embeddedFont>
    <p:embeddedFont>
      <p:font typeface="Montserrat Italics" charset="1" panose="00000500000000000000"/>
      <p:regular r:id="rId22"/>
    </p:embeddedFont>
    <p:embeddedFont>
      <p:font typeface="Montserrat Bold Italics" charset="1" panose="00000600000000000000"/>
      <p:regular r:id="rId23"/>
    </p:embeddedFont>
    <p:embeddedFont>
      <p:font typeface="Carlitos" charset="1" panose="02000506000000020004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slides/slide1.xml" Type="http://schemas.openxmlformats.org/officeDocument/2006/relationships/slide"/><Relationship Id="rId26" Target="slides/slide2.xml" Type="http://schemas.openxmlformats.org/officeDocument/2006/relationships/slide"/><Relationship Id="rId27" Target="slides/slide3.xml" Type="http://schemas.openxmlformats.org/officeDocument/2006/relationships/slide"/><Relationship Id="rId28" Target="slides/slide4.xml" Type="http://schemas.openxmlformats.org/officeDocument/2006/relationships/slide"/><Relationship Id="rId29" Target="slides/slide5.xml" Type="http://schemas.openxmlformats.org/officeDocument/2006/relationships/slide"/><Relationship Id="rId3" Target="viewProps.xml" Type="http://schemas.openxmlformats.org/officeDocument/2006/relationships/viewProps"/><Relationship Id="rId30" Target="slides/slide6.xml" Type="http://schemas.openxmlformats.org/officeDocument/2006/relationships/slide"/><Relationship Id="rId31" Target="slides/slide7.xml" Type="http://schemas.openxmlformats.org/officeDocument/2006/relationships/slide"/><Relationship Id="rId32" Target="slides/slide8.xml" Type="http://schemas.openxmlformats.org/officeDocument/2006/relationships/slide"/><Relationship Id="rId33" Target="slides/slide9.xml" Type="http://schemas.openxmlformats.org/officeDocument/2006/relationships/slide"/><Relationship Id="rId34" Target="slides/slide10.xml" Type="http://schemas.openxmlformats.org/officeDocument/2006/relationships/slide"/><Relationship Id="rId35" Target="slides/slide11.xml" Type="http://schemas.openxmlformats.org/officeDocument/2006/relationships/slide"/><Relationship Id="rId36" Target="slides/slide12.xml" Type="http://schemas.openxmlformats.org/officeDocument/2006/relationships/slide"/><Relationship Id="rId37" Target="slides/slide13.xml" Type="http://schemas.openxmlformats.org/officeDocument/2006/relationships/slide"/><Relationship Id="rId38" Target="slides/slide14.xml" Type="http://schemas.openxmlformats.org/officeDocument/2006/relationships/slide"/><Relationship Id="rId39" Target="slides/slide15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23.png" Type="http://schemas.openxmlformats.org/officeDocument/2006/relationships/image"/><Relationship Id="rId5" Target="../media/image24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25.png" Type="http://schemas.openxmlformats.org/officeDocument/2006/relationships/image"/><Relationship Id="rId7" Target="../media/image7.png" Type="http://schemas.openxmlformats.org/officeDocument/2006/relationships/image"/><Relationship Id="rId8" Target="../media/image8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26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27.png" Type="http://schemas.openxmlformats.org/officeDocument/2006/relationships/image"/><Relationship Id="rId9" Target="../media/image28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9.png" Type="http://schemas.openxmlformats.org/officeDocument/2006/relationships/image"/><Relationship Id="rId5" Target="../media/image30.svg" Type="http://schemas.openxmlformats.org/officeDocument/2006/relationships/image"/><Relationship Id="rId6" Target="../media/image31.jpeg" Type="http://schemas.openxmlformats.org/officeDocument/2006/relationships/image"/><Relationship Id="rId7" Target="../media/image7.png" Type="http://schemas.openxmlformats.org/officeDocument/2006/relationships/image"/><Relationship Id="rId8" Target="../media/image8.svg" Type="http://schemas.openxmlformats.org/officeDocument/2006/relationships/image"/><Relationship Id="rId9" Target="../media/image32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jpeg" Type="http://schemas.openxmlformats.org/officeDocument/2006/relationships/image"/><Relationship Id="rId11" Target="../media/image20.jpe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3.jpeg" Type="http://schemas.openxmlformats.org/officeDocument/2006/relationships/image"/><Relationship Id="rId5" Target="../media/image14.jpeg" Type="http://schemas.openxmlformats.org/officeDocument/2006/relationships/image"/><Relationship Id="rId6" Target="../media/image15.jpeg" Type="http://schemas.openxmlformats.org/officeDocument/2006/relationships/image"/><Relationship Id="rId7" Target="../media/image16.jpeg" Type="http://schemas.openxmlformats.org/officeDocument/2006/relationships/image"/><Relationship Id="rId8" Target="../media/image17.jpeg" Type="http://schemas.openxmlformats.org/officeDocument/2006/relationships/image"/><Relationship Id="rId9" Target="../media/image18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0.jpe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Relationship Id="rId7" Target="../media/image7.png" Type="http://schemas.openxmlformats.org/officeDocument/2006/relationships/image"/><Relationship Id="rId8" Target="../media/image8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0.jpe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Relationship Id="rId7" Target="../media/image7.png" Type="http://schemas.openxmlformats.org/officeDocument/2006/relationships/image"/><Relationship Id="rId8" Target="../media/image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673006" y="0"/>
            <a:ext cx="6614994" cy="6970207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true" flipV="true" rot="0">
            <a:off x="0" y="1816898"/>
            <a:ext cx="8446888" cy="8900469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true" flipV="true" rot="0">
            <a:off x="0" y="5396184"/>
            <a:ext cx="4641572" cy="4890816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2965764" y="4295775"/>
            <a:ext cx="12356473" cy="1533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spc="-612">
                <a:solidFill>
                  <a:srgbClr val="373951"/>
                </a:solidFill>
                <a:latin typeface="Montserrat Extra-Bold"/>
              </a:rPr>
              <a:t>LEGEND SPRINGS PTO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641572" y="5943600"/>
            <a:ext cx="8477937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ntserrat"/>
              </a:rPr>
              <a:t>GENERAL MEETING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ntserrat"/>
              </a:rPr>
              <a:t>AUGUST 30, 2022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682452" y="1028700"/>
            <a:ext cx="2271638" cy="1011911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818961" y="8246389"/>
            <a:ext cx="2271638" cy="101191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240049" y="0"/>
            <a:ext cx="10047951" cy="10287000"/>
            <a:chOff x="0" y="0"/>
            <a:chExt cx="2646374" cy="2709333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2646374" cy="2709333"/>
            </a:xfrm>
            <a:custGeom>
              <a:avLst/>
              <a:gdLst/>
              <a:ahLst/>
              <a:cxnLst/>
              <a:rect r="r" b="b" t="t" l="l"/>
              <a:pathLst>
                <a:path h="2709333" w="2646374">
                  <a:moveTo>
                    <a:pt x="0" y="0"/>
                  </a:moveTo>
                  <a:lnTo>
                    <a:pt x="2646374" y="0"/>
                  </a:lnTo>
                  <a:lnTo>
                    <a:pt x="264637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0542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813148" y="3102255"/>
            <a:ext cx="5065143" cy="471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Montserrat"/>
              </a:rPr>
              <a:t>A total of $96,044 raised.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true" flipV="true" rot="0">
            <a:off x="0" y="5256053"/>
            <a:ext cx="4774563" cy="5030947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 rot="0">
            <a:off x="8852128" y="439827"/>
            <a:ext cx="8907207" cy="8907207"/>
            <a:chOff x="0" y="0"/>
            <a:chExt cx="11876276" cy="11876276"/>
          </a:xfrm>
        </p:grpSpPr>
        <p:grpSp>
          <p:nvGrpSpPr>
            <p:cNvPr name="Group 8" id="8"/>
            <p:cNvGrpSpPr>
              <a:grpSpLocks noChangeAspect="true"/>
            </p:cNvGrpSpPr>
            <p:nvPr/>
          </p:nvGrpSpPr>
          <p:grpSpPr>
            <a:xfrm rot="0">
              <a:off x="0" y="0"/>
              <a:ext cx="11876276" cy="11876276"/>
              <a:chOff x="0" y="0"/>
              <a:chExt cx="2540000" cy="2540000"/>
            </a:xfrm>
          </p:grpSpPr>
          <p:sp>
            <p:nvSpPr>
              <p:cNvPr name="Freeform 9" id="9"/>
              <p:cNvSpPr/>
              <p:nvPr/>
            </p:nvSpPr>
            <p:spPr>
              <a:xfrm>
                <a:off x="1270000" y="0"/>
                <a:ext cx="1376396" cy="2357430"/>
              </a:xfrm>
              <a:custGeom>
                <a:avLst/>
                <a:gdLst/>
                <a:ahLst/>
                <a:cxnLst/>
                <a:rect r="r" b="b" t="t" l="l"/>
                <a:pathLst>
                  <a:path h="2357430" w="1376396">
                    <a:moveTo>
                      <a:pt x="0" y="0"/>
                    </a:moveTo>
                    <a:cubicBezTo>
                      <a:pt x="570270" y="0"/>
                      <a:pt x="1070616" y="380119"/>
                      <a:pt x="1223507" y="929512"/>
                    </a:cubicBezTo>
                    <a:cubicBezTo>
                      <a:pt x="1376396" y="1478905"/>
                      <a:pt x="1144337" y="2062844"/>
                      <a:pt x="656046" y="2357430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1514E2"/>
              </a:solidFill>
            </p:spPr>
          </p:sp>
          <p:sp>
            <p:nvSpPr>
              <p:cNvPr name="Freeform 10" id="10"/>
              <p:cNvSpPr/>
              <p:nvPr/>
            </p:nvSpPr>
            <p:spPr>
              <a:xfrm>
                <a:off x="-125052" y="672175"/>
                <a:ext cx="2104627" cy="1976988"/>
              </a:xfrm>
              <a:custGeom>
                <a:avLst/>
                <a:gdLst/>
                <a:ahLst/>
                <a:cxnLst/>
                <a:rect r="r" b="b" t="t" l="l"/>
                <a:pathLst>
                  <a:path h="1976988" w="2104627">
                    <a:moveTo>
                      <a:pt x="2104627" y="1651107"/>
                    </a:moveTo>
                    <a:cubicBezTo>
                      <a:pt x="1620894" y="1976988"/>
                      <a:pt x="977376" y="1931483"/>
                      <a:pt x="544316" y="1540771"/>
                    </a:cubicBezTo>
                    <a:cubicBezTo>
                      <a:pt x="111256" y="1150060"/>
                      <a:pt x="0" y="514601"/>
                      <a:pt x="274559" y="0"/>
                    </a:cubicBezTo>
                    <a:lnTo>
                      <a:pt x="1395052" y="597825"/>
                    </a:lnTo>
                    <a:close/>
                  </a:path>
                </a:pathLst>
              </a:custGeom>
              <a:solidFill>
                <a:srgbClr val="414CF0"/>
              </a:solidFill>
            </p:spPr>
          </p:sp>
          <p:sp>
            <p:nvSpPr>
              <p:cNvPr name="Freeform 11" id="11"/>
              <p:cNvSpPr/>
              <p:nvPr/>
            </p:nvSpPr>
            <p:spPr>
              <a:xfrm>
                <a:off x="121028" y="222497"/>
                <a:ext cx="1148972" cy="1047503"/>
              </a:xfrm>
              <a:custGeom>
                <a:avLst/>
                <a:gdLst/>
                <a:ahLst/>
                <a:cxnLst/>
                <a:rect r="r" b="b" t="t" l="l"/>
                <a:pathLst>
                  <a:path h="1047503" w="1148972">
                    <a:moveTo>
                      <a:pt x="0" y="506427"/>
                    </a:moveTo>
                    <a:cubicBezTo>
                      <a:pt x="96106" y="302346"/>
                      <a:pt x="244835" y="127546"/>
                      <a:pt x="430893" y="0"/>
                    </a:cubicBezTo>
                    <a:lnTo>
                      <a:pt x="1148972" y="1047503"/>
                    </a:lnTo>
                    <a:close/>
                  </a:path>
                </a:pathLst>
              </a:custGeom>
              <a:solidFill>
                <a:srgbClr val="6577F9"/>
              </a:solidFill>
            </p:spPr>
          </p:sp>
          <p:sp>
            <p:nvSpPr>
              <p:cNvPr name="Freeform 12" id="12"/>
              <p:cNvSpPr/>
              <p:nvPr/>
            </p:nvSpPr>
            <p:spPr>
              <a:xfrm>
                <a:off x="500465" y="0"/>
                <a:ext cx="769535" cy="1270000"/>
              </a:xfrm>
              <a:custGeom>
                <a:avLst/>
                <a:gdLst/>
                <a:ahLst/>
                <a:cxnLst/>
                <a:rect r="r" b="b" t="t" l="l"/>
                <a:pathLst>
                  <a:path h="1270000" w="769535">
                    <a:moveTo>
                      <a:pt x="0" y="259695"/>
                    </a:moveTo>
                    <a:cubicBezTo>
                      <a:pt x="221136" y="91259"/>
                      <a:pt x="491429" y="28"/>
                      <a:pt x="769408" y="0"/>
                    </a:cubicBezTo>
                    <a:lnTo>
                      <a:pt x="769535" y="1270000"/>
                    </a:lnTo>
                    <a:close/>
                  </a:path>
                </a:pathLst>
              </a:custGeom>
              <a:solidFill>
                <a:srgbClr val="8C9FFE"/>
              </a:solidFill>
            </p:spPr>
          </p:sp>
          <p:sp>
            <p:nvSpPr>
              <p:cNvPr name="Freeform 13" id="13"/>
              <p:cNvSpPr/>
              <p:nvPr/>
            </p:nvSpPr>
            <p:spPr>
              <a:xfrm>
                <a:off x="1270000" y="0"/>
                <a:ext cx="127" cy="1270000"/>
              </a:xfrm>
              <a:custGeom>
                <a:avLst/>
                <a:gdLst/>
                <a:ahLst/>
                <a:cxnLst/>
                <a:rect r="r" b="b" t="t" l="l"/>
                <a:pathLst>
                  <a:path h="1270000" w="127">
                    <a:moveTo>
                      <a:pt x="0" y="0"/>
                    </a:moveTo>
                    <a:cubicBezTo>
                      <a:pt x="42" y="0"/>
                      <a:pt x="85" y="0"/>
                      <a:pt x="127" y="0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B6C6FF"/>
              </a:solidFill>
            </p:spPr>
          </p:sp>
        </p:grpSp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818961" y="8246389"/>
            <a:ext cx="2271638" cy="1011911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682452" y="1028700"/>
            <a:ext cx="2271638" cy="1011911"/>
          </a:xfrm>
          <a:prstGeom prst="rect">
            <a:avLst/>
          </a:prstGeom>
        </p:spPr>
      </p:pic>
      <p:sp>
        <p:nvSpPr>
          <p:cNvPr name="TextBox 16" id="16"/>
          <p:cNvSpPr txBox="true"/>
          <p:nvPr/>
        </p:nvSpPr>
        <p:spPr>
          <a:xfrm rot="0">
            <a:off x="451390" y="2129600"/>
            <a:ext cx="7788659" cy="828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859"/>
              </a:lnSpc>
            </a:pPr>
            <a:r>
              <a:rPr lang="en-US" sz="4899" u="sng">
                <a:solidFill>
                  <a:srgbClr val="373951"/>
                </a:solidFill>
                <a:latin typeface="Montserrat Extra-Bold"/>
              </a:rPr>
              <a:t>APEX Fundraiser (2021)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037765" y="5038985"/>
            <a:ext cx="2008487" cy="1122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>
                <a:solidFill>
                  <a:srgbClr val="FFFFFF"/>
                </a:solidFill>
                <a:latin typeface="Montserrat"/>
              </a:rPr>
              <a:t>Donation to LS</a:t>
            </a:r>
          </a:p>
          <a:p>
            <a:pPr algn="ctr">
              <a:lnSpc>
                <a:spcPts val="2200"/>
              </a:lnSpc>
            </a:pPr>
          </a:p>
          <a:p>
            <a:pPr algn="ctr">
              <a:lnSpc>
                <a:spcPts val="2200"/>
              </a:lnSpc>
              <a:spcBef>
                <a:spcPct val="0"/>
              </a:spcBef>
            </a:pPr>
            <a:r>
              <a:rPr lang="en-US" sz="2200">
                <a:solidFill>
                  <a:srgbClr val="FFFFFF"/>
                </a:solidFill>
                <a:latin typeface="Montserrat"/>
              </a:rPr>
              <a:t>$40,000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4501264" y="3612160"/>
            <a:ext cx="2008487" cy="1122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>
                <a:solidFill>
                  <a:srgbClr val="FFFFFF"/>
                </a:solidFill>
                <a:latin typeface="Montserrat"/>
              </a:rPr>
              <a:t>Payment to Apex</a:t>
            </a:r>
          </a:p>
          <a:p>
            <a:pPr algn="ctr">
              <a:lnSpc>
                <a:spcPts val="2200"/>
              </a:lnSpc>
            </a:pPr>
          </a:p>
          <a:p>
            <a:pPr algn="ctr">
              <a:lnSpc>
                <a:spcPts val="2200"/>
              </a:lnSpc>
              <a:spcBef>
                <a:spcPct val="0"/>
              </a:spcBef>
            </a:pPr>
            <a:r>
              <a:rPr lang="en-US" sz="2200">
                <a:solidFill>
                  <a:srgbClr val="FFFFFF"/>
                </a:solidFill>
                <a:latin typeface="Montserrat"/>
              </a:rPr>
              <a:t>$39,155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1297244" y="1066800"/>
            <a:ext cx="2008487" cy="1122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>
                <a:solidFill>
                  <a:srgbClr val="FFFFFF"/>
                </a:solidFill>
                <a:latin typeface="Montserrat"/>
              </a:rPr>
              <a:t>10% Back to Teachers</a:t>
            </a:r>
          </a:p>
          <a:p>
            <a:pPr algn="ctr">
              <a:lnSpc>
                <a:spcPts val="2200"/>
              </a:lnSpc>
            </a:pPr>
          </a:p>
          <a:p>
            <a:pPr algn="ctr">
              <a:lnSpc>
                <a:spcPts val="2200"/>
              </a:lnSpc>
              <a:spcBef>
                <a:spcPct val="0"/>
              </a:spcBef>
            </a:pPr>
            <a:r>
              <a:rPr lang="en-US" sz="2200">
                <a:solidFill>
                  <a:srgbClr val="FFFFFF"/>
                </a:solidFill>
                <a:latin typeface="Montserrat"/>
              </a:rPr>
              <a:t>$7370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9734520" y="2515515"/>
            <a:ext cx="2008487" cy="846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>
                <a:solidFill>
                  <a:srgbClr val="FFFFFF"/>
                </a:solidFill>
                <a:latin typeface="Montserrat"/>
              </a:rPr>
              <a:t>PTO</a:t>
            </a:r>
          </a:p>
          <a:p>
            <a:pPr algn="ctr">
              <a:lnSpc>
                <a:spcPts val="2200"/>
              </a:lnSpc>
            </a:pPr>
          </a:p>
          <a:p>
            <a:pPr algn="ctr">
              <a:lnSpc>
                <a:spcPts val="2200"/>
              </a:lnSpc>
              <a:spcBef>
                <a:spcPct val="0"/>
              </a:spcBef>
            </a:pPr>
            <a:r>
              <a:rPr lang="en-US" sz="2200">
                <a:solidFill>
                  <a:srgbClr val="FFFFFF"/>
                </a:solidFill>
                <a:latin typeface="Montserrat"/>
              </a:rPr>
              <a:t>$10,000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0" y="0"/>
            <a:ext cx="3514385" cy="3703101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true" rot="0">
            <a:off x="14192068" y="5971124"/>
            <a:ext cx="4095932" cy="4315876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9565535" y="2646845"/>
            <a:ext cx="6975248" cy="14728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96962" indent="-298481" lvl="1">
              <a:lnSpc>
                <a:spcPts val="3870"/>
              </a:lnSpc>
              <a:buFont typeface="Arial"/>
              <a:buChar char="•"/>
            </a:pPr>
            <a:r>
              <a:rPr lang="en-US" sz="2764">
                <a:solidFill>
                  <a:srgbClr val="000000"/>
                </a:solidFill>
                <a:latin typeface="Montserrat"/>
              </a:rPr>
              <a:t>Card Reader Processing Fees - $625</a:t>
            </a:r>
          </a:p>
          <a:p>
            <a:pPr marL="596962" indent="-298481" lvl="1">
              <a:lnSpc>
                <a:spcPts val="3870"/>
              </a:lnSpc>
              <a:buFont typeface="Arial"/>
              <a:buChar char="•"/>
            </a:pPr>
            <a:r>
              <a:rPr lang="en-US" sz="2764">
                <a:solidFill>
                  <a:srgbClr val="000000"/>
                </a:solidFill>
                <a:latin typeface="Montserrat"/>
              </a:rPr>
              <a:t>PTO Insurance - $370</a:t>
            </a:r>
          </a:p>
          <a:p>
            <a:pPr marL="596962" indent="-298481" lvl="1">
              <a:lnSpc>
                <a:spcPts val="3870"/>
              </a:lnSpc>
              <a:buFont typeface="Arial"/>
              <a:buChar char="•"/>
            </a:pPr>
            <a:r>
              <a:rPr lang="en-US" sz="2764">
                <a:solidFill>
                  <a:srgbClr val="000000"/>
                </a:solidFill>
                <a:latin typeface="Montserrat"/>
              </a:rPr>
              <a:t>Tax Preparation - $300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9565535" y="1642173"/>
            <a:ext cx="6866322" cy="828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859"/>
              </a:lnSpc>
            </a:pPr>
            <a:r>
              <a:rPr lang="en-US" sz="4899" u="sng">
                <a:solidFill>
                  <a:srgbClr val="373951"/>
                </a:solidFill>
                <a:latin typeface="Montserrat Extra-Bold"/>
              </a:rPr>
              <a:t>Other PTO Expenses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757193" y="2646845"/>
            <a:ext cx="7103862" cy="59020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95884" indent="-297942" lvl="1">
              <a:lnSpc>
                <a:spcPts val="3863"/>
              </a:lnSpc>
              <a:buFont typeface="Arial"/>
              <a:buChar char="•"/>
            </a:pPr>
            <a:r>
              <a:rPr lang="en-US" sz="2760">
                <a:solidFill>
                  <a:srgbClr val="000000"/>
                </a:solidFill>
                <a:latin typeface="Montserrat"/>
              </a:rPr>
              <a:t>APEX - $40000 (2021)</a:t>
            </a:r>
          </a:p>
          <a:p>
            <a:pPr marL="1191768" indent="-397256" lvl="2">
              <a:lnSpc>
                <a:spcPts val="3863"/>
              </a:lnSpc>
              <a:buFont typeface="Arial"/>
              <a:buChar char="⚬"/>
            </a:pPr>
            <a:r>
              <a:rPr lang="en-US" sz="2760">
                <a:solidFill>
                  <a:srgbClr val="000000"/>
                </a:solidFill>
                <a:latin typeface="Montserrat"/>
              </a:rPr>
              <a:t>STEM technology</a:t>
            </a:r>
          </a:p>
          <a:p>
            <a:pPr marL="1191768" indent="-397256" lvl="2">
              <a:lnSpc>
                <a:spcPts val="3863"/>
              </a:lnSpc>
              <a:buFont typeface="Arial"/>
              <a:buChar char="⚬"/>
            </a:pPr>
            <a:r>
              <a:rPr lang="en-US" sz="2760">
                <a:solidFill>
                  <a:srgbClr val="000000"/>
                </a:solidFill>
                <a:latin typeface="Montserrat"/>
              </a:rPr>
              <a:t>Microscopes</a:t>
            </a:r>
          </a:p>
          <a:p>
            <a:pPr marL="1191768" indent="-397256" lvl="2">
              <a:lnSpc>
                <a:spcPts val="3863"/>
              </a:lnSpc>
              <a:buFont typeface="Arial"/>
              <a:buChar char="⚬"/>
            </a:pPr>
            <a:r>
              <a:rPr lang="en-US" sz="2760">
                <a:solidFill>
                  <a:srgbClr val="000000"/>
                </a:solidFill>
                <a:latin typeface="Montserrat"/>
              </a:rPr>
              <a:t>Shade structure</a:t>
            </a:r>
          </a:p>
          <a:p>
            <a:pPr marL="595884" indent="-297942" lvl="1">
              <a:lnSpc>
                <a:spcPts val="3863"/>
              </a:lnSpc>
              <a:buFont typeface="Arial"/>
              <a:buChar char="•"/>
            </a:pPr>
            <a:r>
              <a:rPr lang="en-US" sz="2760">
                <a:solidFill>
                  <a:srgbClr val="000000"/>
                </a:solidFill>
                <a:latin typeface="Montserrat"/>
              </a:rPr>
              <a:t>APEX 10% Back to Teachers - $7300 (2021)</a:t>
            </a:r>
          </a:p>
          <a:p>
            <a:pPr marL="595884" indent="-297942" lvl="1">
              <a:lnSpc>
                <a:spcPts val="3863"/>
              </a:lnSpc>
              <a:buFont typeface="Arial"/>
              <a:buChar char="•"/>
            </a:pPr>
            <a:r>
              <a:rPr lang="en-US" sz="2760">
                <a:solidFill>
                  <a:srgbClr val="000000"/>
                </a:solidFill>
                <a:latin typeface="Montserrat"/>
              </a:rPr>
              <a:t>IXL Subscription - $7100 (2022)</a:t>
            </a:r>
          </a:p>
          <a:p>
            <a:pPr marL="595884" indent="-297942" lvl="1">
              <a:lnSpc>
                <a:spcPts val="3863"/>
              </a:lnSpc>
              <a:buFont typeface="Arial"/>
              <a:buChar char="•"/>
            </a:pPr>
            <a:r>
              <a:rPr lang="en-US" sz="2760">
                <a:solidFill>
                  <a:srgbClr val="000000"/>
                </a:solidFill>
                <a:latin typeface="Montserrat"/>
              </a:rPr>
              <a:t>Raz Kids Subscription - $3200 (Biannual - 2023)</a:t>
            </a:r>
          </a:p>
          <a:p>
            <a:pPr marL="595884" indent="-297942" lvl="1">
              <a:lnSpc>
                <a:spcPts val="3863"/>
              </a:lnSpc>
              <a:buFont typeface="Arial"/>
              <a:buChar char="•"/>
            </a:pPr>
            <a:r>
              <a:rPr lang="en-US" sz="2760">
                <a:solidFill>
                  <a:srgbClr val="000000"/>
                </a:solidFill>
                <a:latin typeface="Montserrat"/>
              </a:rPr>
              <a:t>Staff Back to School Supplies - $2300 (2022)</a:t>
            </a:r>
          </a:p>
          <a:p>
            <a:pPr marL="595884" indent="-297942" lvl="1">
              <a:lnSpc>
                <a:spcPts val="3863"/>
              </a:lnSpc>
              <a:buFont typeface="Arial"/>
              <a:buChar char="•"/>
            </a:pPr>
            <a:r>
              <a:rPr lang="en-US" sz="2760">
                <a:solidFill>
                  <a:srgbClr val="000000"/>
                </a:solidFill>
                <a:latin typeface="Montserrat"/>
              </a:rPr>
              <a:t>End of School Rita's Ice - $1350 (2021)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757193" y="1642173"/>
            <a:ext cx="6866322" cy="828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859"/>
              </a:lnSpc>
            </a:pPr>
            <a:r>
              <a:rPr lang="en-US" sz="4899" u="sng">
                <a:solidFill>
                  <a:srgbClr val="373951"/>
                </a:solidFill>
                <a:latin typeface="Montserrat Extra-Bold"/>
              </a:rPr>
              <a:t>Donations to LS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0" y="0"/>
            <a:ext cx="3514385" cy="3703101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true" rot="0">
            <a:off x="14192068" y="5971124"/>
            <a:ext cx="4095932" cy="4315876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10418492" y="1483827"/>
            <a:ext cx="6358076" cy="6762561"/>
            <a:chOff x="0" y="0"/>
            <a:chExt cx="8477435" cy="9016748"/>
          </a:xfrm>
        </p:grpSpPr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6"/>
            <a:srcRect l="3068" t="0" r="3068" b="0"/>
            <a:stretch>
              <a:fillRect/>
            </a:stretch>
          </p:blipFill>
          <p:spPr>
            <a:xfrm>
              <a:off x="0" y="0"/>
              <a:ext cx="8477435" cy="9016748"/>
            </a:xfrm>
            <a:prstGeom prst="rect">
              <a:avLst/>
            </a:prstGeom>
          </p:spPr>
        </p:pic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514445" y="8246389"/>
            <a:ext cx="2271638" cy="1011911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3514385" y="200659"/>
            <a:ext cx="7228428" cy="828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859"/>
              </a:lnSpc>
            </a:pPr>
            <a:r>
              <a:rPr lang="en-US" sz="4899" u="sng">
                <a:solidFill>
                  <a:srgbClr val="373951"/>
                </a:solidFill>
                <a:latin typeface="Montserrat Extra-Bold"/>
              </a:rPr>
              <a:t>Volunteer Plan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322989" y="1299003"/>
            <a:ext cx="7529706" cy="8390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74983" indent="-237491" lvl="1">
              <a:lnSpc>
                <a:spcPts val="2200"/>
              </a:lnSpc>
              <a:buFont typeface="Arial"/>
              <a:buChar char="•"/>
            </a:pPr>
            <a:r>
              <a:rPr lang="en-US" sz="2200">
                <a:solidFill>
                  <a:srgbClr val="373951"/>
                </a:solidFill>
                <a:latin typeface="Montserrat"/>
              </a:rPr>
              <a:t>Movie Night Planning, Set up, Event Night (October 21)</a:t>
            </a:r>
          </a:p>
          <a:p>
            <a:pPr>
              <a:lnSpc>
                <a:spcPts val="2200"/>
              </a:lnSpc>
            </a:pPr>
          </a:p>
          <a:p>
            <a:pPr marL="474983" indent="-237491" lvl="1">
              <a:lnSpc>
                <a:spcPts val="2200"/>
              </a:lnSpc>
              <a:buFont typeface="Arial"/>
              <a:buChar char="•"/>
            </a:pPr>
            <a:r>
              <a:rPr lang="en-US" sz="2200">
                <a:solidFill>
                  <a:srgbClr val="373951"/>
                </a:solidFill>
                <a:latin typeface="Montserrat"/>
              </a:rPr>
              <a:t>Fundraising</a:t>
            </a:r>
          </a:p>
          <a:p>
            <a:pPr marL="949965" indent="-316655" lvl="2">
              <a:lnSpc>
                <a:spcPts val="2200"/>
              </a:lnSpc>
              <a:buFont typeface="Arial"/>
              <a:buChar char="⚬"/>
            </a:pPr>
            <a:r>
              <a:rPr lang="en-US" sz="2200">
                <a:solidFill>
                  <a:srgbClr val="373951"/>
                </a:solidFill>
                <a:latin typeface="Montserrat"/>
              </a:rPr>
              <a:t>Basket Raffle &amp; </a:t>
            </a:r>
            <a:r>
              <a:rPr lang="en-US" sz="2200">
                <a:solidFill>
                  <a:srgbClr val="373951"/>
                </a:solidFill>
                <a:latin typeface="Montserrat"/>
              </a:rPr>
              <a:t>Silent Auction (happens with movie night)</a:t>
            </a:r>
          </a:p>
          <a:p>
            <a:pPr marL="949965" indent="-316655" lvl="2">
              <a:lnSpc>
                <a:spcPts val="2200"/>
              </a:lnSpc>
              <a:buFont typeface="Arial"/>
              <a:buChar char="⚬"/>
            </a:pPr>
            <a:r>
              <a:rPr lang="en-US" sz="2200">
                <a:solidFill>
                  <a:srgbClr val="373951"/>
                </a:solidFill>
                <a:latin typeface="Montserrat"/>
              </a:rPr>
              <a:t>Bring all other ideas!</a:t>
            </a:r>
          </a:p>
          <a:p>
            <a:pPr>
              <a:lnSpc>
                <a:spcPts val="2200"/>
              </a:lnSpc>
            </a:pPr>
          </a:p>
          <a:p>
            <a:pPr marL="474983" indent="-237491" lvl="1">
              <a:lnSpc>
                <a:spcPts val="2200"/>
              </a:lnSpc>
              <a:buFont typeface="Arial"/>
              <a:buChar char="•"/>
            </a:pPr>
            <a:r>
              <a:rPr lang="en-US" sz="2200">
                <a:solidFill>
                  <a:srgbClr val="373951"/>
                </a:solidFill>
                <a:latin typeface="Montserrat"/>
              </a:rPr>
              <a:t>Veteran's Parade (November 10)</a:t>
            </a:r>
          </a:p>
          <a:p>
            <a:pPr>
              <a:lnSpc>
                <a:spcPts val="2200"/>
              </a:lnSpc>
            </a:pPr>
          </a:p>
          <a:p>
            <a:pPr marL="474983" indent="-237491" lvl="1">
              <a:lnSpc>
                <a:spcPts val="2200"/>
              </a:lnSpc>
              <a:buFont typeface="Arial"/>
              <a:buChar char="•"/>
            </a:pPr>
            <a:r>
              <a:rPr lang="en-US" sz="2200">
                <a:solidFill>
                  <a:srgbClr val="373951"/>
                </a:solidFill>
                <a:latin typeface="Montserrat"/>
              </a:rPr>
              <a:t>Giving Week (December 12-16)</a:t>
            </a:r>
          </a:p>
          <a:p>
            <a:pPr>
              <a:lnSpc>
                <a:spcPts val="2200"/>
              </a:lnSpc>
            </a:pPr>
          </a:p>
          <a:p>
            <a:pPr marL="474983" indent="-237491" lvl="1">
              <a:lnSpc>
                <a:spcPts val="2200"/>
              </a:lnSpc>
              <a:buFont typeface="Arial"/>
              <a:buChar char="•"/>
            </a:pPr>
            <a:r>
              <a:rPr lang="en-US" sz="2200">
                <a:solidFill>
                  <a:srgbClr val="373951"/>
                </a:solidFill>
                <a:latin typeface="Montserrat"/>
              </a:rPr>
              <a:t>Father/Daughter Dance Planning, Set up, Event Night (March 31)</a:t>
            </a:r>
          </a:p>
          <a:p>
            <a:pPr>
              <a:lnSpc>
                <a:spcPts val="2200"/>
              </a:lnSpc>
            </a:pPr>
          </a:p>
          <a:p>
            <a:pPr marL="474983" indent="-237491" lvl="1">
              <a:lnSpc>
                <a:spcPts val="2200"/>
              </a:lnSpc>
              <a:buFont typeface="Arial"/>
              <a:buChar char="•"/>
            </a:pPr>
            <a:r>
              <a:rPr lang="en-US" sz="2200">
                <a:solidFill>
                  <a:srgbClr val="373951"/>
                </a:solidFill>
                <a:latin typeface="Montserrat"/>
              </a:rPr>
              <a:t>Teacher/Staff Appreciation</a:t>
            </a:r>
          </a:p>
          <a:p>
            <a:pPr marL="949965" indent="-316655" lvl="2">
              <a:lnSpc>
                <a:spcPts val="2200"/>
              </a:lnSpc>
              <a:buFont typeface="Arial"/>
              <a:buChar char="⚬"/>
            </a:pPr>
            <a:r>
              <a:rPr lang="en-US" sz="2200">
                <a:solidFill>
                  <a:srgbClr val="373951"/>
                </a:solidFill>
                <a:latin typeface="Montserrat"/>
              </a:rPr>
              <a:t>Lunches throughout the year</a:t>
            </a:r>
          </a:p>
          <a:p>
            <a:pPr marL="949965" indent="-316655" lvl="2">
              <a:lnSpc>
                <a:spcPts val="2200"/>
              </a:lnSpc>
              <a:buFont typeface="Arial"/>
              <a:buChar char="⚬"/>
            </a:pPr>
            <a:r>
              <a:rPr lang="en-US" sz="2200">
                <a:solidFill>
                  <a:srgbClr val="373951"/>
                </a:solidFill>
                <a:latin typeface="Montserrat"/>
              </a:rPr>
              <a:t>Teacher Appreciation Week (May 1-5)</a:t>
            </a:r>
          </a:p>
          <a:p>
            <a:pPr>
              <a:lnSpc>
                <a:spcPts val="2200"/>
              </a:lnSpc>
            </a:pPr>
          </a:p>
          <a:p>
            <a:pPr marL="474983" indent="-237491" lvl="1">
              <a:lnSpc>
                <a:spcPts val="2200"/>
              </a:lnSpc>
              <a:buFont typeface="Arial"/>
              <a:buChar char="•"/>
            </a:pPr>
            <a:r>
              <a:rPr lang="en-US" sz="2200">
                <a:solidFill>
                  <a:srgbClr val="373951"/>
                </a:solidFill>
                <a:latin typeface="Montserrat"/>
              </a:rPr>
              <a:t>Mother/Son Game Night Planning, Set up, Event Night (May 12)</a:t>
            </a:r>
          </a:p>
          <a:p>
            <a:pPr>
              <a:lnSpc>
                <a:spcPts val="2200"/>
              </a:lnSpc>
            </a:pPr>
          </a:p>
          <a:p>
            <a:pPr marL="474983" indent="-237491" lvl="1">
              <a:lnSpc>
                <a:spcPts val="2200"/>
              </a:lnSpc>
              <a:buFont typeface="Arial"/>
              <a:buChar char="•"/>
            </a:pPr>
            <a:r>
              <a:rPr lang="en-US" sz="2200">
                <a:solidFill>
                  <a:srgbClr val="373951"/>
                </a:solidFill>
                <a:latin typeface="Montserrat"/>
              </a:rPr>
              <a:t>Bulletin Board &amp; Signage</a:t>
            </a:r>
          </a:p>
          <a:p>
            <a:pPr marL="949965" indent="-316655" lvl="2">
              <a:lnSpc>
                <a:spcPts val="2200"/>
              </a:lnSpc>
              <a:buFont typeface="Arial"/>
              <a:buChar char="⚬"/>
            </a:pPr>
            <a:r>
              <a:rPr lang="en-US" sz="2200">
                <a:solidFill>
                  <a:srgbClr val="373951"/>
                </a:solidFill>
                <a:latin typeface="Montserrat"/>
              </a:rPr>
              <a:t>MPR 15'x8' Board Monthly</a:t>
            </a:r>
          </a:p>
          <a:p>
            <a:pPr marL="949965" indent="-316655" lvl="2">
              <a:lnSpc>
                <a:spcPts val="2200"/>
              </a:lnSpc>
              <a:buFont typeface="Arial"/>
              <a:buChar char="⚬"/>
            </a:pPr>
            <a:r>
              <a:rPr lang="en-US" sz="2200">
                <a:solidFill>
                  <a:srgbClr val="373951"/>
                </a:solidFill>
                <a:latin typeface="Montserrat"/>
              </a:rPr>
              <a:t>Staff Lounge Decor</a:t>
            </a:r>
          </a:p>
          <a:p>
            <a:pPr>
              <a:lnSpc>
                <a:spcPts val="2200"/>
              </a:lnSpc>
            </a:pPr>
          </a:p>
          <a:p>
            <a:pPr marL="474983" indent="-237491" lvl="1">
              <a:lnSpc>
                <a:spcPts val="2200"/>
              </a:lnSpc>
              <a:buFont typeface="Arial"/>
              <a:buChar char="•"/>
            </a:pPr>
            <a:r>
              <a:rPr lang="en-US" sz="2200">
                <a:solidFill>
                  <a:srgbClr val="373951"/>
                </a:solidFill>
                <a:latin typeface="Montserrat"/>
              </a:rPr>
              <a:t>Help with Beginning of the Year events 2023</a:t>
            </a:r>
          </a:p>
          <a:p>
            <a:pPr marL="949965" indent="-316655" lvl="2">
              <a:lnSpc>
                <a:spcPts val="2200"/>
              </a:lnSpc>
              <a:buFont typeface="Arial"/>
              <a:buChar char="⚬"/>
            </a:pPr>
            <a:r>
              <a:rPr lang="en-US" sz="2200">
                <a:solidFill>
                  <a:srgbClr val="373951"/>
                </a:solidFill>
                <a:latin typeface="Montserrat"/>
              </a:rPr>
              <a:t>Teacher/Staff Back Breakfast</a:t>
            </a:r>
          </a:p>
          <a:p>
            <a:pPr marL="949965" indent="-316655" lvl="2">
              <a:lnSpc>
                <a:spcPts val="2200"/>
              </a:lnSpc>
              <a:buFont typeface="Arial"/>
              <a:buChar char="⚬"/>
            </a:pPr>
            <a:r>
              <a:rPr lang="en-US" sz="2200">
                <a:solidFill>
                  <a:srgbClr val="373951"/>
                </a:solidFill>
                <a:latin typeface="Montserrat"/>
              </a:rPr>
              <a:t>Tears and Cheers</a:t>
            </a:r>
          </a:p>
          <a:p>
            <a:pPr marL="949965" indent="-316655" lvl="2">
              <a:lnSpc>
                <a:spcPts val="2200"/>
              </a:lnSpc>
              <a:buFont typeface="Arial"/>
              <a:buChar char="⚬"/>
            </a:pPr>
            <a:r>
              <a:rPr lang="en-US" sz="2200">
                <a:solidFill>
                  <a:srgbClr val="373951"/>
                </a:solidFill>
                <a:latin typeface="Montserrat"/>
              </a:rPr>
              <a:t>Meet the Teacher Nights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0" y="0"/>
            <a:ext cx="3514385" cy="3703101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true" rot="0">
            <a:off x="14192068" y="5971124"/>
            <a:ext cx="4095932" cy="4315876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2483258" y="146329"/>
            <a:ext cx="15109013" cy="9994341"/>
            <a:chOff x="0" y="0"/>
            <a:chExt cx="20145351" cy="13325788"/>
          </a:xfrm>
        </p:grpSpPr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6"/>
            <a:srcRect l="0" t="412" r="0" b="412"/>
            <a:stretch>
              <a:fillRect/>
            </a:stretch>
          </p:blipFill>
          <p:spPr>
            <a:xfrm>
              <a:off x="0" y="0"/>
              <a:ext cx="20145351" cy="13325788"/>
            </a:xfrm>
            <a:prstGeom prst="rect">
              <a:avLst/>
            </a:prstGeom>
          </p:spPr>
        </p:pic>
      </p:grpSp>
      <p:sp>
        <p:nvSpPr>
          <p:cNvPr name="TextBox 6" id="6"/>
          <p:cNvSpPr txBox="true"/>
          <p:nvPr/>
        </p:nvSpPr>
        <p:spPr>
          <a:xfrm rot="-5400000">
            <a:off x="-2714024" y="5159874"/>
            <a:ext cx="8875759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 u="sng">
                <a:solidFill>
                  <a:srgbClr val="373951"/>
                </a:solidFill>
                <a:latin typeface="Montserrat Extra-Bold"/>
              </a:rPr>
              <a:t>Volunteer Communication Plan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255963" y="1487031"/>
            <a:ext cx="7925944" cy="4765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 u="sng">
                <a:solidFill>
                  <a:srgbClr val="000000"/>
                </a:solidFill>
                <a:latin typeface="Montserrat"/>
              </a:rPr>
              <a:t>Spirit Gear Company - BSN Sports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313185" y="0"/>
            <a:ext cx="12928882" cy="13623138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true" flipV="true" rot="0">
            <a:off x="0" y="5256053"/>
            <a:ext cx="4774563" cy="5030947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682452" y="1028700"/>
            <a:ext cx="2271638" cy="1011911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505988" y="8246389"/>
            <a:ext cx="2271638" cy="1011911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2163644" y="200659"/>
            <a:ext cx="8110582" cy="828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859"/>
              </a:lnSpc>
            </a:pPr>
            <a:r>
              <a:rPr lang="en-US" sz="4899" u="sng">
                <a:solidFill>
                  <a:srgbClr val="373951"/>
                </a:solidFill>
                <a:latin typeface="Montserrat Extra-Bold"/>
              </a:rPr>
              <a:t>New Business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9236368" y="286384"/>
            <a:ext cx="8022932" cy="4751967"/>
            <a:chOff x="0" y="0"/>
            <a:chExt cx="10697242" cy="6335956"/>
          </a:xfrm>
        </p:grpSpPr>
        <p:pic>
          <p:nvPicPr>
            <p:cNvPr name="Picture 9" id="9"/>
            <p:cNvPicPr>
              <a:picLocks noChangeAspect="true"/>
            </p:cNvPicPr>
            <p:nvPr/>
          </p:nvPicPr>
          <p:blipFill>
            <a:blip r:embed="rId8"/>
            <a:srcRect l="332" t="0" r="332" b="0"/>
            <a:stretch>
              <a:fillRect/>
            </a:stretch>
          </p:blipFill>
          <p:spPr>
            <a:xfrm>
              <a:off x="0" y="0"/>
              <a:ext cx="10697242" cy="6335956"/>
            </a:xfrm>
            <a:prstGeom prst="rect">
              <a:avLst/>
            </a:prstGeom>
          </p:spPr>
        </p:pic>
      </p:grpSp>
      <p:grpSp>
        <p:nvGrpSpPr>
          <p:cNvPr name="Group 10" id="10"/>
          <p:cNvGrpSpPr/>
          <p:nvPr/>
        </p:nvGrpSpPr>
        <p:grpSpPr>
          <a:xfrm rot="0">
            <a:off x="780621" y="2866114"/>
            <a:ext cx="5271539" cy="6588891"/>
            <a:chOff x="0" y="0"/>
            <a:chExt cx="7028719" cy="8785188"/>
          </a:xfrm>
        </p:grpSpPr>
        <p:pic>
          <p:nvPicPr>
            <p:cNvPr name="Picture 11" id="11"/>
            <p:cNvPicPr>
              <a:picLocks noChangeAspect="true"/>
            </p:cNvPicPr>
            <p:nvPr/>
          </p:nvPicPr>
          <p:blipFill>
            <a:blip r:embed="rId9"/>
            <a:srcRect l="0" t="3552" r="6809" b="9088"/>
            <a:stretch>
              <a:fillRect/>
            </a:stretch>
          </p:blipFill>
          <p:spPr>
            <a:xfrm>
              <a:off x="0" y="0"/>
              <a:ext cx="7028719" cy="8785188"/>
            </a:xfrm>
            <a:prstGeom prst="rect">
              <a:avLst/>
            </a:prstGeom>
          </p:spPr>
        </p:pic>
      </p:grpSp>
      <p:sp>
        <p:nvSpPr>
          <p:cNvPr name="TextBox 12" id="12"/>
          <p:cNvSpPr txBox="true"/>
          <p:nvPr/>
        </p:nvSpPr>
        <p:spPr>
          <a:xfrm rot="0">
            <a:off x="6218935" y="5609851"/>
            <a:ext cx="7028899" cy="3616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04519" indent="-302260" lvl="1">
              <a:lnSpc>
                <a:spcPts val="2799"/>
              </a:lnSpc>
              <a:buFont typeface="Arial"/>
              <a:buChar char="•"/>
            </a:pPr>
            <a:r>
              <a:rPr lang="en-US" sz="2799" u="sng">
                <a:solidFill>
                  <a:srgbClr val="000000"/>
                </a:solidFill>
                <a:latin typeface="Montserrat"/>
              </a:rPr>
              <a:t>Spirit Cart (Vote on $1500 Budget)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218935" y="7624048"/>
            <a:ext cx="7028899" cy="21428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04519" indent="-302260" lvl="1">
              <a:lnSpc>
                <a:spcPts val="2799"/>
              </a:lnSpc>
              <a:buFont typeface="Arial"/>
              <a:buChar char="•"/>
            </a:pPr>
            <a:r>
              <a:rPr lang="en-US" sz="2799" u="sng">
                <a:solidFill>
                  <a:srgbClr val="000000"/>
                </a:solidFill>
                <a:latin typeface="Montserrat"/>
              </a:rPr>
              <a:t>Fall Sports Night (Possible)</a:t>
            </a:r>
          </a:p>
          <a:p>
            <a:pPr marL="1209039" indent="-403013" lvl="2">
              <a:lnSpc>
                <a:spcPts val="2799"/>
              </a:lnSpc>
              <a:buFont typeface="Arial"/>
              <a:buChar char="⚬"/>
            </a:pPr>
            <a:r>
              <a:rPr lang="en-US" sz="2799">
                <a:solidFill>
                  <a:srgbClr val="000000"/>
                </a:solidFill>
                <a:latin typeface="Montserrat"/>
              </a:rPr>
              <a:t>Sports groups in the area (i9, ASC, Arrowhead Lacrosse, etc)</a:t>
            </a:r>
          </a:p>
          <a:p>
            <a:pPr marL="1209039" indent="-403013" lvl="2">
              <a:lnSpc>
                <a:spcPts val="2799"/>
              </a:lnSpc>
              <a:buFont typeface="Arial"/>
              <a:buChar char="⚬"/>
            </a:pPr>
            <a:r>
              <a:rPr lang="en-US" sz="2799">
                <a:solidFill>
                  <a:srgbClr val="000000"/>
                </a:solidFill>
                <a:latin typeface="Montserrat"/>
              </a:rPr>
              <a:t>Food Trucks</a:t>
            </a:r>
          </a:p>
          <a:p>
            <a:pPr marL="1209039" indent="-403013" lvl="2">
              <a:lnSpc>
                <a:spcPts val="2799"/>
              </a:lnSpc>
              <a:buFont typeface="Arial"/>
              <a:buChar char="⚬"/>
            </a:pPr>
            <a:r>
              <a:rPr lang="en-US" sz="2799">
                <a:solidFill>
                  <a:srgbClr val="000000"/>
                </a:solidFill>
                <a:latin typeface="Montserrat"/>
              </a:rPr>
              <a:t>Lawn Games</a:t>
            </a:r>
          </a:p>
          <a:p>
            <a:pPr marL="1209039" indent="-403013" lvl="2">
              <a:lnSpc>
                <a:spcPts val="2799"/>
              </a:lnSpc>
              <a:buFont typeface="Arial"/>
              <a:buChar char="⚬"/>
            </a:pPr>
            <a:r>
              <a:rPr lang="en-US" sz="2799">
                <a:solidFill>
                  <a:srgbClr val="000000"/>
                </a:solidFill>
                <a:latin typeface="Montserrat"/>
              </a:rPr>
              <a:t>Sponsor Tables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614763" y="0"/>
            <a:ext cx="6673237" cy="7031577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true" flipV="true" rot="0">
            <a:off x="-3472792" y="1381774"/>
            <a:ext cx="8451402" cy="8905226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9144000" y="256618"/>
            <a:ext cx="8421901" cy="9773764"/>
            <a:chOff x="0" y="0"/>
            <a:chExt cx="11229201" cy="13031685"/>
          </a:xfrm>
        </p:grpSpPr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6"/>
            <a:srcRect l="0" t="577" r="0" b="577"/>
            <a:stretch>
              <a:fillRect/>
            </a:stretch>
          </p:blipFill>
          <p:spPr>
            <a:xfrm>
              <a:off x="0" y="0"/>
              <a:ext cx="11229201" cy="13031685"/>
            </a:xfrm>
            <a:prstGeom prst="rect">
              <a:avLst/>
            </a:prstGeom>
          </p:spPr>
        </p:pic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682452" y="1028700"/>
            <a:ext cx="2271638" cy="1011911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9"/>
          <a:srcRect l="0" t="0" r="0" b="0"/>
          <a:stretch>
            <a:fillRect/>
          </a:stretch>
        </p:blipFill>
        <p:spPr>
          <a:xfrm flipH="false" flipV="false" rot="0">
            <a:off x="14222393" y="8529312"/>
            <a:ext cx="728988" cy="728988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14222393" y="8509950"/>
            <a:ext cx="395605" cy="8820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99"/>
              </a:lnSpc>
              <a:spcBef>
                <a:spcPct val="0"/>
              </a:spcBef>
            </a:pPr>
            <a:r>
              <a:rPr lang="en-US" sz="6599">
                <a:solidFill>
                  <a:srgbClr val="FFFFFF"/>
                </a:solidFill>
                <a:latin typeface="Carlitos"/>
              </a:rPr>
              <a:t>O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43307" y="2687748"/>
            <a:ext cx="7870606" cy="828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859"/>
              </a:lnSpc>
            </a:pPr>
            <a:r>
              <a:rPr lang="en-US" sz="4899" u="sng">
                <a:solidFill>
                  <a:srgbClr val="373951"/>
                </a:solidFill>
                <a:latin typeface="Montserrat Extra-Bold"/>
              </a:rPr>
              <a:t>Questions &amp; Comments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437818" y="3905011"/>
            <a:ext cx="6397466" cy="189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47698" indent="-323849" lvl="1">
              <a:lnSpc>
                <a:spcPts val="29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Montserrat"/>
              </a:rPr>
              <a:t>Raffle Winner Announcement</a:t>
            </a:r>
          </a:p>
          <a:p>
            <a:pPr algn="just">
              <a:lnSpc>
                <a:spcPts val="2999"/>
              </a:lnSpc>
            </a:pPr>
          </a:p>
          <a:p>
            <a:pPr algn="just" marL="647698" indent="-323849" lvl="1">
              <a:lnSpc>
                <a:spcPts val="29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Montserrat"/>
              </a:rPr>
              <a:t>Adjourn Meeting</a:t>
            </a:r>
          </a:p>
          <a:p>
            <a:pPr algn="just">
              <a:lnSpc>
                <a:spcPts val="2999"/>
              </a:lnSpc>
            </a:pPr>
          </a:p>
          <a:p>
            <a:pPr algn="just" marL="647698" indent="-323849" lvl="1">
              <a:lnSpc>
                <a:spcPts val="29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Montserrat"/>
              </a:rPr>
              <a:t>Thank you for coming!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15025" y="1644594"/>
            <a:ext cx="10041891" cy="14999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2349"/>
              </a:lnSpc>
            </a:pPr>
            <a:r>
              <a:rPr lang="en-US" sz="8821" spc="-599">
                <a:solidFill>
                  <a:srgbClr val="000000"/>
                </a:solidFill>
                <a:latin typeface="Montserrat Extra-Bold"/>
              </a:rPr>
              <a:t>MEETING AGENDA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872999" y="3658773"/>
            <a:ext cx="7925944" cy="44446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96962" indent="-298481" lvl="1">
              <a:lnSpc>
                <a:spcPts val="3870"/>
              </a:lnSpc>
              <a:buFont typeface="Arial"/>
              <a:buChar char="•"/>
            </a:pPr>
            <a:r>
              <a:rPr lang="en-US" sz="2764">
                <a:solidFill>
                  <a:srgbClr val="000000"/>
                </a:solidFill>
                <a:latin typeface="Montserrat"/>
              </a:rPr>
              <a:t>Call to Order</a:t>
            </a:r>
          </a:p>
          <a:p>
            <a:pPr algn="just" marL="596962" indent="-298481" lvl="1">
              <a:lnSpc>
                <a:spcPts val="3870"/>
              </a:lnSpc>
              <a:buFont typeface="Arial"/>
              <a:buChar char="•"/>
            </a:pPr>
            <a:r>
              <a:rPr lang="en-US" sz="2764">
                <a:solidFill>
                  <a:srgbClr val="000000"/>
                </a:solidFill>
                <a:latin typeface="Montserrat"/>
              </a:rPr>
              <a:t>Approve Prior Meeting Minutes</a:t>
            </a:r>
          </a:p>
          <a:p>
            <a:pPr algn="just" marL="596962" indent="-298481" lvl="1">
              <a:lnSpc>
                <a:spcPts val="3870"/>
              </a:lnSpc>
              <a:buFont typeface="Arial"/>
              <a:buChar char="•"/>
            </a:pPr>
            <a:r>
              <a:rPr lang="en-US" sz="2764">
                <a:solidFill>
                  <a:srgbClr val="000000"/>
                </a:solidFill>
                <a:latin typeface="Montserrat"/>
              </a:rPr>
              <a:t>Executive Board Introduction</a:t>
            </a:r>
          </a:p>
          <a:p>
            <a:pPr algn="just" marL="596962" indent="-298481" lvl="1">
              <a:lnSpc>
                <a:spcPts val="3870"/>
              </a:lnSpc>
              <a:buFont typeface="Arial"/>
              <a:buChar char="•"/>
            </a:pPr>
            <a:r>
              <a:rPr lang="en-US" sz="2764">
                <a:solidFill>
                  <a:srgbClr val="000000"/>
                </a:solidFill>
                <a:latin typeface="Montserrat"/>
              </a:rPr>
              <a:t>PTO Info</a:t>
            </a:r>
          </a:p>
          <a:p>
            <a:pPr algn="just" marL="596962" indent="-298481" lvl="1">
              <a:lnSpc>
                <a:spcPts val="3870"/>
              </a:lnSpc>
              <a:buFont typeface="Arial"/>
              <a:buChar char="•"/>
            </a:pPr>
            <a:r>
              <a:rPr lang="en-US" sz="2764">
                <a:solidFill>
                  <a:srgbClr val="000000"/>
                </a:solidFill>
                <a:latin typeface="Montserrat"/>
              </a:rPr>
              <a:t>Treasurer Report</a:t>
            </a:r>
          </a:p>
          <a:p>
            <a:pPr algn="just" marL="596962" indent="-298481" lvl="1">
              <a:lnSpc>
                <a:spcPts val="3870"/>
              </a:lnSpc>
              <a:buFont typeface="Arial"/>
              <a:buChar char="•"/>
            </a:pPr>
            <a:r>
              <a:rPr lang="en-US" sz="2764">
                <a:solidFill>
                  <a:srgbClr val="000000"/>
                </a:solidFill>
                <a:latin typeface="Montserrat"/>
              </a:rPr>
              <a:t>Volunteer Plan</a:t>
            </a:r>
          </a:p>
          <a:p>
            <a:pPr algn="just" marL="596962" indent="-298481" lvl="1">
              <a:lnSpc>
                <a:spcPts val="3870"/>
              </a:lnSpc>
              <a:buFont typeface="Arial"/>
              <a:buChar char="•"/>
            </a:pPr>
            <a:r>
              <a:rPr lang="en-US" sz="2764">
                <a:solidFill>
                  <a:srgbClr val="000000"/>
                </a:solidFill>
                <a:latin typeface="Montserrat"/>
              </a:rPr>
              <a:t>New Business</a:t>
            </a:r>
          </a:p>
          <a:p>
            <a:pPr algn="just" marL="596962" indent="-298481" lvl="1">
              <a:lnSpc>
                <a:spcPts val="3870"/>
              </a:lnSpc>
              <a:buFont typeface="Arial"/>
              <a:buChar char="•"/>
            </a:pPr>
            <a:r>
              <a:rPr lang="en-US" sz="2764">
                <a:solidFill>
                  <a:srgbClr val="000000"/>
                </a:solidFill>
                <a:latin typeface="Montserrat"/>
              </a:rPr>
              <a:t>Audience Q&amp;A</a:t>
            </a:r>
          </a:p>
          <a:p>
            <a:pPr algn="just" marL="596962" indent="-298481" lvl="1">
              <a:lnSpc>
                <a:spcPts val="3870"/>
              </a:lnSpc>
              <a:buFont typeface="Arial"/>
              <a:buChar char="•"/>
            </a:pPr>
            <a:r>
              <a:rPr lang="en-US" sz="2764">
                <a:solidFill>
                  <a:srgbClr val="000000"/>
                </a:solidFill>
                <a:latin typeface="Montserrat"/>
              </a:rPr>
              <a:t>Adjourn</a:t>
            </a:r>
          </a:p>
        </p:txBody>
      </p:sp>
      <p:sp>
        <p:nvSpPr>
          <p:cNvPr name="AutoShape 4" id="4"/>
          <p:cNvSpPr/>
          <p:nvPr/>
        </p:nvSpPr>
        <p:spPr>
          <a:xfrm rot="0">
            <a:off x="1336207" y="3347124"/>
            <a:ext cx="1745636" cy="0"/>
          </a:xfrm>
          <a:prstGeom prst="line">
            <a:avLst/>
          </a:prstGeom>
          <a:ln cap="flat" w="28575">
            <a:solidFill>
              <a:srgbClr val="373951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313185" y="0"/>
            <a:ext cx="12928882" cy="13623138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true" flipV="true" rot="0">
            <a:off x="0" y="5256053"/>
            <a:ext cx="4774563" cy="5030947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682452" y="1028700"/>
            <a:ext cx="2271638" cy="1011911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505988" y="8246389"/>
            <a:ext cx="2271638" cy="10119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673006" y="0"/>
            <a:ext cx="6614994" cy="6970207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true" flipV="true" rot="0">
            <a:off x="0" y="1816898"/>
            <a:ext cx="8446888" cy="8900469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true" flipV="true" rot="0">
            <a:off x="0" y="5396184"/>
            <a:ext cx="4641572" cy="4890816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2965764" y="4305300"/>
            <a:ext cx="12356473" cy="27520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60"/>
              </a:lnSpc>
            </a:pPr>
            <a:r>
              <a:rPr lang="en-US" sz="7900" spc="-537">
                <a:solidFill>
                  <a:srgbClr val="373951"/>
                </a:solidFill>
                <a:latin typeface="Montserrat Extra-Bold"/>
              </a:rPr>
              <a:t>Approve Prior Meeting Minutes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682452" y="1028700"/>
            <a:ext cx="2271638" cy="1011911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818961" y="8246389"/>
            <a:ext cx="2271638" cy="10119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743336" y="0"/>
            <a:ext cx="4544664" cy="4788704"/>
          </a:xfrm>
          <a:prstGeom prst="rect">
            <a:avLst/>
          </a:prstGeom>
        </p:spPr>
      </p:pic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5148347" y="2285216"/>
            <a:ext cx="3198449" cy="3198436"/>
            <a:chOff x="0" y="0"/>
            <a:chExt cx="6350000" cy="6349975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0" r="0" t="-16666" b="-16666"/>
              </a:stretch>
            </a:blipFill>
          </p:spPr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5148347" y="6295449"/>
            <a:ext cx="3198449" cy="3198436"/>
            <a:chOff x="0" y="0"/>
            <a:chExt cx="6350000" cy="6349975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6689" r="-6689" t="0" b="-56027"/>
              </a:stretch>
            </a:blipFill>
          </p:spPr>
        </p:sp>
      </p:grp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028700" y="6271637"/>
            <a:ext cx="3198449" cy="3198436"/>
            <a:chOff x="0" y="0"/>
            <a:chExt cx="6350000" cy="6349975"/>
          </a:xfrm>
        </p:grpSpPr>
        <p:sp>
          <p:nvSpPr>
            <p:cNvPr name="Freeform 8" id="8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0" r="0" t="-18127" b="-18127"/>
              </a:stretch>
            </a:blipFill>
          </p:spPr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9270721" y="6305450"/>
            <a:ext cx="3198449" cy="3198436"/>
            <a:chOff x="0" y="0"/>
            <a:chExt cx="6350000" cy="6349975"/>
          </a:xfrm>
        </p:grpSpPr>
        <p:sp>
          <p:nvSpPr>
            <p:cNvPr name="Freeform 10" id="1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 l="0" r="0" t="-10201" b="-10201"/>
              </a:stretch>
            </a:blipFill>
          </p:spPr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1028700" y="2285216"/>
            <a:ext cx="3198449" cy="3198436"/>
            <a:chOff x="0" y="0"/>
            <a:chExt cx="6350000" cy="6349975"/>
          </a:xfrm>
        </p:grpSpPr>
        <p:sp>
          <p:nvSpPr>
            <p:cNvPr name="Freeform 12" id="12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 l="-24999" r="-24999" t="0" b="0"/>
              </a:stretch>
            </a:blipFill>
          </p:spPr>
        </p:sp>
      </p:grpSp>
      <p:grpSp>
        <p:nvGrpSpPr>
          <p:cNvPr name="Group 13" id="13"/>
          <p:cNvGrpSpPr>
            <a:grpSpLocks noChangeAspect="true"/>
          </p:cNvGrpSpPr>
          <p:nvPr/>
        </p:nvGrpSpPr>
        <p:grpSpPr>
          <a:xfrm rot="0">
            <a:off x="9270721" y="2285216"/>
            <a:ext cx="3198449" cy="3198436"/>
            <a:chOff x="0" y="0"/>
            <a:chExt cx="6350000" cy="6349975"/>
          </a:xfrm>
        </p:grpSpPr>
        <p:sp>
          <p:nvSpPr>
            <p:cNvPr name="Freeform 14" id="1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9"/>
              <a:stretch>
                <a:fillRect l="-773" r="-773" t="0" b="-43345"/>
              </a:stretch>
            </a:blipFill>
          </p:spPr>
        </p:sp>
      </p:grpSp>
      <p:grpSp>
        <p:nvGrpSpPr>
          <p:cNvPr name="Group 15" id="15"/>
          <p:cNvGrpSpPr>
            <a:grpSpLocks noChangeAspect="true"/>
          </p:cNvGrpSpPr>
          <p:nvPr/>
        </p:nvGrpSpPr>
        <p:grpSpPr>
          <a:xfrm rot="0">
            <a:off x="13393094" y="6295449"/>
            <a:ext cx="3198449" cy="3198436"/>
            <a:chOff x="0" y="0"/>
            <a:chExt cx="6350000" cy="6349975"/>
          </a:xfrm>
        </p:grpSpPr>
        <p:sp>
          <p:nvSpPr>
            <p:cNvPr name="Freeform 16" id="16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0"/>
              <a:stretch>
                <a:fillRect l="0" r="0" t="-6793" b="-35220"/>
              </a:stretch>
            </a:blipFill>
          </p:spPr>
        </p:sp>
      </p:grpSp>
      <p:sp>
        <p:nvSpPr>
          <p:cNvPr name="TextBox 17" id="17"/>
          <p:cNvSpPr txBox="true"/>
          <p:nvPr/>
        </p:nvSpPr>
        <p:spPr>
          <a:xfrm rot="0">
            <a:off x="319552" y="766349"/>
            <a:ext cx="13073543" cy="8235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172"/>
              </a:lnSpc>
            </a:pPr>
            <a:r>
              <a:rPr lang="en-US" sz="6172">
                <a:solidFill>
                  <a:srgbClr val="373951"/>
                </a:solidFill>
                <a:latin typeface="Montserrat Extra-Bold"/>
              </a:rPr>
              <a:t>Executive Board Introductions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58727" y="5600149"/>
            <a:ext cx="3922713" cy="602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500">
                <a:solidFill>
                  <a:srgbClr val="373951"/>
                </a:solidFill>
                <a:latin typeface="Montserrat"/>
              </a:rPr>
              <a:t>Melanie Adams-Boyle</a:t>
            </a:r>
          </a:p>
          <a:p>
            <a:pPr algn="ctr">
              <a:lnSpc>
                <a:spcPts val="2200"/>
              </a:lnSpc>
            </a:pPr>
            <a:r>
              <a:rPr lang="en-US" sz="2200">
                <a:solidFill>
                  <a:srgbClr val="373951"/>
                </a:solidFill>
                <a:latin typeface="Montserrat"/>
              </a:rPr>
              <a:t>President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708928" y="9627235"/>
            <a:ext cx="3922713" cy="602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500">
                <a:solidFill>
                  <a:srgbClr val="373951"/>
                </a:solidFill>
                <a:latin typeface="Montserrat"/>
              </a:rPr>
              <a:t>Rochelle McEwen</a:t>
            </a:r>
          </a:p>
          <a:p>
            <a:pPr algn="ctr">
              <a:lnSpc>
                <a:spcPts val="2200"/>
              </a:lnSpc>
            </a:pPr>
            <a:r>
              <a:rPr lang="en-US" sz="2200">
                <a:solidFill>
                  <a:srgbClr val="373951"/>
                </a:solidFill>
                <a:latin typeface="Montserrat"/>
              </a:rPr>
              <a:t>Membership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58702" y="9612947"/>
            <a:ext cx="4227513" cy="602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500">
                <a:solidFill>
                  <a:srgbClr val="373951"/>
                </a:solidFill>
                <a:latin typeface="Montserrat"/>
              </a:rPr>
              <a:t>Jessica Black</a:t>
            </a:r>
          </a:p>
          <a:p>
            <a:pPr algn="ctr">
              <a:lnSpc>
                <a:spcPts val="2200"/>
              </a:lnSpc>
            </a:pPr>
            <a:r>
              <a:rPr lang="en-US" sz="2200">
                <a:solidFill>
                  <a:srgbClr val="373951"/>
                </a:solidFill>
                <a:latin typeface="Montserrat"/>
              </a:rPr>
              <a:t>Business Partnerships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108978" y="5627111"/>
            <a:ext cx="3922713" cy="602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500">
                <a:solidFill>
                  <a:srgbClr val="373951"/>
                </a:solidFill>
                <a:latin typeface="Montserrat"/>
              </a:rPr>
              <a:t>Adrian Brown </a:t>
            </a:r>
          </a:p>
          <a:p>
            <a:pPr algn="ctr">
              <a:lnSpc>
                <a:spcPts val="2200"/>
              </a:lnSpc>
            </a:pPr>
            <a:r>
              <a:rPr lang="en-US" sz="2200">
                <a:solidFill>
                  <a:srgbClr val="373951"/>
                </a:solidFill>
                <a:latin typeface="Montserrat"/>
              </a:rPr>
              <a:t>Treasurer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4786215" y="5627111"/>
            <a:ext cx="3922713" cy="602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500">
                <a:solidFill>
                  <a:srgbClr val="373951"/>
                </a:solidFill>
                <a:latin typeface="Montserrat"/>
              </a:rPr>
              <a:t>Cassie Woolgar</a:t>
            </a:r>
          </a:p>
          <a:p>
            <a:pPr algn="ctr">
              <a:lnSpc>
                <a:spcPts val="2200"/>
              </a:lnSpc>
            </a:pPr>
            <a:r>
              <a:rPr lang="en-US" sz="2200">
                <a:solidFill>
                  <a:srgbClr val="373951"/>
                </a:solidFill>
                <a:latin typeface="Montserrat"/>
              </a:rPr>
              <a:t>Vice President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4681440" y="9612947"/>
            <a:ext cx="4227513" cy="602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500">
                <a:solidFill>
                  <a:srgbClr val="373951"/>
                </a:solidFill>
                <a:latin typeface="Montserrat"/>
              </a:rPr>
              <a:t>Lou Toth</a:t>
            </a:r>
          </a:p>
          <a:p>
            <a:pPr algn="ctr">
              <a:lnSpc>
                <a:spcPts val="2200"/>
              </a:lnSpc>
            </a:pPr>
            <a:r>
              <a:rPr lang="en-US" sz="2200">
                <a:solidFill>
                  <a:srgbClr val="373951"/>
                </a:solidFill>
                <a:latin typeface="Montserrat"/>
              </a:rPr>
              <a:t>Business Partnerships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3031691" y="9612947"/>
            <a:ext cx="3922713" cy="602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500">
                <a:solidFill>
                  <a:srgbClr val="373951"/>
                </a:solidFill>
                <a:latin typeface="Montserrat"/>
              </a:rPr>
              <a:t>Karen Stephenson</a:t>
            </a:r>
          </a:p>
          <a:p>
            <a:pPr algn="ctr">
              <a:lnSpc>
                <a:spcPts val="2200"/>
              </a:lnSpc>
            </a:pPr>
            <a:r>
              <a:rPr lang="en-US" sz="2200">
                <a:solidFill>
                  <a:srgbClr val="373951"/>
                </a:solidFill>
                <a:latin typeface="Montserrat"/>
              </a:rPr>
              <a:t>Marketing &amp; Social Media</a:t>
            </a:r>
          </a:p>
        </p:txBody>
      </p:sp>
      <p:grpSp>
        <p:nvGrpSpPr>
          <p:cNvPr name="Group 25" id="25"/>
          <p:cNvGrpSpPr>
            <a:grpSpLocks noChangeAspect="true"/>
          </p:cNvGrpSpPr>
          <p:nvPr/>
        </p:nvGrpSpPr>
        <p:grpSpPr>
          <a:xfrm rot="0">
            <a:off x="13393094" y="2381050"/>
            <a:ext cx="3198449" cy="3198436"/>
            <a:chOff x="0" y="0"/>
            <a:chExt cx="6350000" cy="6349975"/>
          </a:xfrm>
        </p:grpSpPr>
        <p:sp>
          <p:nvSpPr>
            <p:cNvPr name="Freeform 26" id="26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1"/>
              <a:stretch>
                <a:fillRect l="-9365" r="0" t="-1137" b="-1137"/>
              </a:stretch>
            </a:blipFill>
          </p:spPr>
        </p:sp>
      </p:grpSp>
      <p:sp>
        <p:nvSpPr>
          <p:cNvPr name="TextBox 27" id="27"/>
          <p:cNvSpPr txBox="true"/>
          <p:nvPr/>
        </p:nvSpPr>
        <p:spPr>
          <a:xfrm rot="0">
            <a:off x="13031691" y="5607109"/>
            <a:ext cx="3922713" cy="294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>
                <a:solidFill>
                  <a:srgbClr val="373951"/>
                </a:solidFill>
                <a:latin typeface="Montserrat"/>
              </a:rPr>
              <a:t>Secretary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022359" y="1394668"/>
            <a:ext cx="6866322" cy="828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859"/>
              </a:lnSpc>
            </a:pPr>
            <a:r>
              <a:rPr lang="en-US" sz="4899" u="sng">
                <a:solidFill>
                  <a:srgbClr val="373951"/>
                </a:solidFill>
                <a:latin typeface="Montserrat Extra-Bold"/>
              </a:rPr>
              <a:t>Membership Update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0" y="0"/>
            <a:ext cx="3514385" cy="3703101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12245138" y="641605"/>
            <a:ext cx="5736746" cy="5286469"/>
            <a:chOff x="0" y="0"/>
            <a:chExt cx="7648995" cy="7048626"/>
          </a:xfrm>
        </p:grpSpPr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4"/>
            <a:srcRect l="0" t="729" r="0" b="729"/>
            <a:stretch>
              <a:fillRect/>
            </a:stretch>
          </p:blipFill>
          <p:spPr>
            <a:xfrm>
              <a:off x="0" y="0"/>
              <a:ext cx="7648995" cy="7048626"/>
            </a:xfrm>
            <a:prstGeom prst="rect">
              <a:avLst/>
            </a:prstGeom>
          </p:spPr>
        </p:pic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true" rot="0">
            <a:off x="14192068" y="5971124"/>
            <a:ext cx="4095932" cy="4315876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514445" y="8246389"/>
            <a:ext cx="2271638" cy="101191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022359" y="1394668"/>
            <a:ext cx="6866322" cy="828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859"/>
              </a:lnSpc>
            </a:pPr>
            <a:r>
              <a:rPr lang="en-US" sz="4899" u="sng">
                <a:solidFill>
                  <a:srgbClr val="373951"/>
                </a:solidFill>
                <a:latin typeface="Montserrat Extra-Bold"/>
              </a:rPr>
              <a:t>Secretary Vacancy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0" y="0"/>
            <a:ext cx="3514385" cy="3703101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12245138" y="641605"/>
            <a:ext cx="5736746" cy="5286469"/>
            <a:chOff x="0" y="0"/>
            <a:chExt cx="7648995" cy="7048626"/>
          </a:xfrm>
        </p:grpSpPr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4"/>
            <a:srcRect l="0" t="729" r="0" b="729"/>
            <a:stretch>
              <a:fillRect/>
            </a:stretch>
          </p:blipFill>
          <p:spPr>
            <a:xfrm>
              <a:off x="0" y="0"/>
              <a:ext cx="7648995" cy="7048626"/>
            </a:xfrm>
            <a:prstGeom prst="rect">
              <a:avLst/>
            </a:prstGeom>
          </p:spPr>
        </p:pic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true" rot="0">
            <a:off x="14192068" y="5971124"/>
            <a:ext cx="4095932" cy="4315876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514445" y="8246389"/>
            <a:ext cx="2271638" cy="1011911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3022359" y="2493105"/>
            <a:ext cx="9555750" cy="49208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96962" indent="-298481" lvl="1">
              <a:lnSpc>
                <a:spcPts val="3870"/>
              </a:lnSpc>
              <a:buFont typeface="Arial"/>
              <a:buChar char="•"/>
            </a:pPr>
            <a:r>
              <a:rPr lang="en-US" sz="2764">
                <a:solidFill>
                  <a:srgbClr val="000000"/>
                </a:solidFill>
                <a:latin typeface="Montserrat"/>
              </a:rPr>
              <a:t>Position Duties</a:t>
            </a:r>
          </a:p>
          <a:p>
            <a:pPr marL="1193925" indent="-397975" lvl="2">
              <a:lnSpc>
                <a:spcPts val="3870"/>
              </a:lnSpc>
              <a:buFont typeface="Arial"/>
              <a:buChar char="⚬"/>
            </a:pPr>
            <a:r>
              <a:rPr lang="en-US" sz="2764">
                <a:solidFill>
                  <a:srgbClr val="000000"/>
                </a:solidFill>
                <a:latin typeface="Montserrat"/>
              </a:rPr>
              <a:t>Take and record meeting minutes</a:t>
            </a:r>
          </a:p>
          <a:p>
            <a:pPr marL="1193925" indent="-397975" lvl="2">
              <a:lnSpc>
                <a:spcPts val="3870"/>
              </a:lnSpc>
              <a:buFont typeface="Arial"/>
              <a:buChar char="⚬"/>
            </a:pPr>
            <a:r>
              <a:rPr lang="en-US" sz="2764">
                <a:solidFill>
                  <a:srgbClr val="000000"/>
                </a:solidFill>
                <a:latin typeface="Montserrat"/>
              </a:rPr>
              <a:t>Prepare the meeting agenda with the President</a:t>
            </a:r>
          </a:p>
          <a:p>
            <a:pPr marL="1193925" indent="-397975" lvl="2">
              <a:lnSpc>
                <a:spcPts val="3870"/>
              </a:lnSpc>
              <a:buFont typeface="Arial"/>
              <a:buChar char="⚬"/>
            </a:pPr>
            <a:r>
              <a:rPr lang="en-US" sz="2764">
                <a:solidFill>
                  <a:srgbClr val="000000"/>
                </a:solidFill>
                <a:latin typeface="Montserrat"/>
              </a:rPr>
              <a:t>Send notices of meetings to the membership</a:t>
            </a:r>
          </a:p>
          <a:p>
            <a:pPr marL="1193925" indent="-397975" lvl="2">
              <a:lnSpc>
                <a:spcPts val="3870"/>
              </a:lnSpc>
              <a:buFont typeface="Arial"/>
              <a:buChar char="⚬"/>
            </a:pPr>
            <a:r>
              <a:rPr lang="en-US" sz="2764">
                <a:solidFill>
                  <a:srgbClr val="000000"/>
                </a:solidFill>
                <a:latin typeface="Montserrat"/>
              </a:rPr>
              <a:t>Keep copy of minutes, bylaws, rules, membership list at meetings</a:t>
            </a:r>
          </a:p>
          <a:p>
            <a:pPr marL="596962" indent="-298481" lvl="1">
              <a:lnSpc>
                <a:spcPts val="3870"/>
              </a:lnSpc>
              <a:buFont typeface="Arial"/>
              <a:buChar char="•"/>
            </a:pPr>
            <a:r>
              <a:rPr lang="en-US" sz="2764">
                <a:solidFill>
                  <a:srgbClr val="000000"/>
                </a:solidFill>
                <a:latin typeface="Montserrat"/>
              </a:rPr>
              <a:t>Nominations</a:t>
            </a:r>
          </a:p>
          <a:p>
            <a:pPr marL="1193925" indent="-397975" lvl="2">
              <a:lnSpc>
                <a:spcPts val="3870"/>
              </a:lnSpc>
              <a:buFont typeface="Arial"/>
              <a:buChar char="⚬"/>
            </a:pPr>
            <a:r>
              <a:rPr lang="en-US" sz="2764">
                <a:solidFill>
                  <a:srgbClr val="000000"/>
                </a:solidFill>
                <a:latin typeface="Montserrat"/>
              </a:rPr>
              <a:t>LS E-mail/Text IT issues</a:t>
            </a:r>
          </a:p>
          <a:p>
            <a:pPr marL="1193925" indent="-397975" lvl="2">
              <a:lnSpc>
                <a:spcPts val="3870"/>
              </a:lnSpc>
              <a:buFont typeface="Arial"/>
              <a:buChar char="⚬"/>
            </a:pPr>
            <a:r>
              <a:rPr lang="en-US" sz="2764">
                <a:solidFill>
                  <a:srgbClr val="000000"/>
                </a:solidFill>
                <a:latin typeface="Montserrat"/>
              </a:rPr>
              <a:t>Decision to vote via member e-mail list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968698" y="571817"/>
            <a:ext cx="8110582" cy="828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859"/>
              </a:lnSpc>
            </a:pPr>
            <a:r>
              <a:rPr lang="en-US" sz="4899" u="sng">
                <a:solidFill>
                  <a:srgbClr val="373951"/>
                </a:solidFill>
                <a:latin typeface="Montserrat Extra-Bold"/>
              </a:rPr>
              <a:t>PTA/PTO Annual Events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0" y="0"/>
            <a:ext cx="3514385" cy="3703101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true" rot="0">
            <a:off x="14192068" y="5971124"/>
            <a:ext cx="4095932" cy="4315876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514445" y="8246389"/>
            <a:ext cx="2271638" cy="1011911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3968698" y="971550"/>
            <a:ext cx="9345453" cy="88927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870"/>
              </a:lnSpc>
            </a:pPr>
          </a:p>
          <a:p>
            <a:pPr algn="just" marL="596962" indent="-298481" lvl="1">
              <a:lnSpc>
                <a:spcPts val="3870"/>
              </a:lnSpc>
              <a:buFont typeface="Arial"/>
              <a:buChar char="•"/>
            </a:pPr>
            <a:r>
              <a:rPr lang="en-US" sz="2764">
                <a:solidFill>
                  <a:srgbClr val="000000"/>
                </a:solidFill>
                <a:latin typeface="Montserrat"/>
              </a:rPr>
              <a:t>Staff Appreciation Breakfast</a:t>
            </a:r>
          </a:p>
          <a:p>
            <a:pPr algn="just" marL="596962" indent="-298481" lvl="1">
              <a:lnSpc>
                <a:spcPts val="3870"/>
              </a:lnSpc>
              <a:buFont typeface="Arial"/>
              <a:buChar char="•"/>
            </a:pPr>
            <a:r>
              <a:rPr lang="en-US" sz="2764">
                <a:solidFill>
                  <a:srgbClr val="000000"/>
                </a:solidFill>
                <a:latin typeface="Montserrat"/>
              </a:rPr>
              <a:t>Meet the Teacher Night Table</a:t>
            </a:r>
          </a:p>
          <a:p>
            <a:pPr algn="just" marL="596962" indent="-298481" lvl="1">
              <a:lnSpc>
                <a:spcPts val="3870"/>
              </a:lnSpc>
              <a:buFont typeface="Arial"/>
              <a:buChar char="•"/>
            </a:pPr>
            <a:r>
              <a:rPr lang="en-US" sz="2764">
                <a:solidFill>
                  <a:srgbClr val="000000"/>
                </a:solidFill>
                <a:latin typeface="Montserrat"/>
              </a:rPr>
              <a:t>First Day Packet Stuffing</a:t>
            </a:r>
          </a:p>
          <a:p>
            <a:pPr algn="just" marL="596962" indent="-298481" lvl="1">
              <a:lnSpc>
                <a:spcPts val="3870"/>
              </a:lnSpc>
              <a:buFont typeface="Arial"/>
              <a:buChar char="•"/>
            </a:pPr>
            <a:r>
              <a:rPr lang="en-US" sz="2764">
                <a:solidFill>
                  <a:srgbClr val="000000"/>
                </a:solidFill>
                <a:latin typeface="Montserrat"/>
              </a:rPr>
              <a:t>Restaurant Nights</a:t>
            </a:r>
          </a:p>
          <a:p>
            <a:pPr algn="just" marL="1193925" indent="-397975" lvl="2">
              <a:lnSpc>
                <a:spcPts val="3870"/>
              </a:lnSpc>
              <a:buFont typeface="Arial"/>
              <a:buChar char="⚬"/>
            </a:pPr>
            <a:r>
              <a:rPr lang="en-US" sz="2764">
                <a:solidFill>
                  <a:srgbClr val="000000"/>
                </a:solidFill>
                <a:latin typeface="Montserrat"/>
              </a:rPr>
              <a:t>Peter Piper</a:t>
            </a:r>
          </a:p>
          <a:p>
            <a:pPr algn="just" marL="1193925" indent="-397975" lvl="2">
              <a:lnSpc>
                <a:spcPts val="3870"/>
              </a:lnSpc>
              <a:buFont typeface="Arial"/>
              <a:buChar char="⚬"/>
            </a:pPr>
            <a:r>
              <a:rPr lang="en-US" sz="2764">
                <a:solidFill>
                  <a:srgbClr val="000000"/>
                </a:solidFill>
                <a:latin typeface="Montserrat"/>
              </a:rPr>
              <a:t>Chipotle</a:t>
            </a:r>
          </a:p>
          <a:p>
            <a:pPr algn="just" marL="1193925" indent="-397975" lvl="2">
              <a:lnSpc>
                <a:spcPts val="3870"/>
              </a:lnSpc>
              <a:buFont typeface="Arial"/>
              <a:buChar char="⚬"/>
            </a:pPr>
            <a:r>
              <a:rPr lang="en-US" sz="2764">
                <a:solidFill>
                  <a:srgbClr val="000000"/>
                </a:solidFill>
                <a:latin typeface="Montserrat"/>
              </a:rPr>
              <a:t>Chick-fil-a</a:t>
            </a:r>
          </a:p>
          <a:p>
            <a:pPr algn="just" marL="1193925" indent="-397975" lvl="2">
              <a:lnSpc>
                <a:spcPts val="3870"/>
              </a:lnSpc>
              <a:buFont typeface="Arial"/>
              <a:buChar char="⚬"/>
            </a:pPr>
            <a:r>
              <a:rPr lang="en-US" sz="2764">
                <a:solidFill>
                  <a:srgbClr val="000000"/>
                </a:solidFill>
                <a:latin typeface="Montserrat"/>
              </a:rPr>
              <a:t>Barros</a:t>
            </a:r>
          </a:p>
          <a:p>
            <a:pPr algn="just" marL="1193925" indent="-397975" lvl="2">
              <a:lnSpc>
                <a:spcPts val="3870"/>
              </a:lnSpc>
              <a:buFont typeface="Arial"/>
              <a:buChar char="⚬"/>
            </a:pPr>
            <a:r>
              <a:rPr lang="en-US" sz="2764">
                <a:solidFill>
                  <a:srgbClr val="000000"/>
                </a:solidFill>
                <a:latin typeface="Montserrat"/>
              </a:rPr>
              <a:t>Lou Malnati's Pizzieria (New this year)</a:t>
            </a:r>
          </a:p>
          <a:p>
            <a:pPr algn="just" marL="596962" indent="-298481" lvl="1">
              <a:lnSpc>
                <a:spcPts val="3870"/>
              </a:lnSpc>
              <a:buFont typeface="Arial"/>
              <a:buChar char="•"/>
            </a:pPr>
            <a:r>
              <a:rPr lang="en-US" sz="2764">
                <a:solidFill>
                  <a:srgbClr val="000000"/>
                </a:solidFill>
                <a:latin typeface="Montserrat"/>
              </a:rPr>
              <a:t>Movie Night &amp; Basket Raffle</a:t>
            </a:r>
          </a:p>
          <a:p>
            <a:pPr algn="just" marL="596962" indent="-298481" lvl="1">
              <a:lnSpc>
                <a:spcPts val="3870"/>
              </a:lnSpc>
              <a:buFont typeface="Arial"/>
              <a:buChar char="•"/>
            </a:pPr>
            <a:r>
              <a:rPr lang="en-US" sz="2764">
                <a:solidFill>
                  <a:srgbClr val="000000"/>
                </a:solidFill>
                <a:latin typeface="Montserrat"/>
              </a:rPr>
              <a:t>Staff Appreciation Lunches</a:t>
            </a:r>
          </a:p>
          <a:p>
            <a:pPr algn="just" marL="596962" indent="-298481" lvl="1">
              <a:lnSpc>
                <a:spcPts val="3870"/>
              </a:lnSpc>
              <a:buFont typeface="Arial"/>
              <a:buChar char="•"/>
            </a:pPr>
            <a:r>
              <a:rPr lang="en-US" sz="2764">
                <a:solidFill>
                  <a:srgbClr val="000000"/>
                </a:solidFill>
                <a:latin typeface="Montserrat"/>
              </a:rPr>
              <a:t>Veteran's Parade</a:t>
            </a:r>
          </a:p>
          <a:p>
            <a:pPr algn="just" marL="596962" indent="-298481" lvl="1">
              <a:lnSpc>
                <a:spcPts val="3870"/>
              </a:lnSpc>
              <a:buFont typeface="Arial"/>
              <a:buChar char="•"/>
            </a:pPr>
            <a:r>
              <a:rPr lang="en-US" sz="2764">
                <a:solidFill>
                  <a:srgbClr val="000000"/>
                </a:solidFill>
                <a:latin typeface="Montserrat"/>
              </a:rPr>
              <a:t>Giving Tree</a:t>
            </a:r>
          </a:p>
          <a:p>
            <a:pPr algn="just" marL="596962" indent="-298481" lvl="1">
              <a:lnSpc>
                <a:spcPts val="3870"/>
              </a:lnSpc>
              <a:buFont typeface="Arial"/>
              <a:buChar char="•"/>
            </a:pPr>
            <a:r>
              <a:rPr lang="en-US" sz="2764">
                <a:solidFill>
                  <a:srgbClr val="000000"/>
                </a:solidFill>
                <a:latin typeface="Montserrat"/>
              </a:rPr>
              <a:t>APEX Fundraiser</a:t>
            </a:r>
          </a:p>
          <a:p>
            <a:pPr algn="just" marL="596962" indent="-298481" lvl="1">
              <a:lnSpc>
                <a:spcPts val="3870"/>
              </a:lnSpc>
              <a:buFont typeface="Arial"/>
              <a:buChar char="•"/>
            </a:pPr>
            <a:r>
              <a:rPr lang="en-US" sz="2764">
                <a:solidFill>
                  <a:srgbClr val="000000"/>
                </a:solidFill>
                <a:latin typeface="Montserrat"/>
              </a:rPr>
              <a:t>Teacher Appreciation Week</a:t>
            </a:r>
          </a:p>
          <a:p>
            <a:pPr algn="just" marL="596962" indent="-298481" lvl="1">
              <a:lnSpc>
                <a:spcPts val="3870"/>
              </a:lnSpc>
              <a:buFont typeface="Arial"/>
              <a:buChar char="•"/>
            </a:pPr>
            <a:r>
              <a:rPr lang="en-US" sz="2764">
                <a:solidFill>
                  <a:srgbClr val="000000"/>
                </a:solidFill>
                <a:latin typeface="Montserrat"/>
              </a:rPr>
              <a:t>Father/Daughter Dance</a:t>
            </a:r>
          </a:p>
          <a:p>
            <a:pPr algn="just" marL="596962" indent="-298481" lvl="1">
              <a:lnSpc>
                <a:spcPts val="3870"/>
              </a:lnSpc>
              <a:buFont typeface="Arial"/>
              <a:buChar char="•"/>
            </a:pPr>
            <a:r>
              <a:rPr lang="en-US" sz="2764">
                <a:solidFill>
                  <a:srgbClr val="000000"/>
                </a:solidFill>
                <a:latin typeface="Montserrat"/>
              </a:rPr>
              <a:t>Mother/Son Bingo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520765" y="1448931"/>
            <a:ext cx="7228428" cy="828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859"/>
              </a:lnSpc>
            </a:pPr>
            <a:r>
              <a:rPr lang="en-US" sz="4899" u="sng">
                <a:solidFill>
                  <a:srgbClr val="373951"/>
                </a:solidFill>
                <a:latin typeface="Montserrat Extra-Bold"/>
              </a:rPr>
              <a:t>Treasurer's Report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520765" y="3461310"/>
            <a:ext cx="4841581" cy="4765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Montserrat"/>
              </a:rPr>
              <a:t>Total Income: </a:t>
            </a:r>
            <a:r>
              <a:rPr lang="en-US" sz="2799">
                <a:solidFill>
                  <a:srgbClr val="050A30"/>
                </a:solidFill>
                <a:latin typeface="Montserrat"/>
              </a:rPr>
              <a:t>$129,106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313185" y="0"/>
            <a:ext cx="12928882" cy="13623138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true" flipV="true" rot="0">
            <a:off x="0" y="5256053"/>
            <a:ext cx="4774563" cy="5030947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682452" y="1028700"/>
            <a:ext cx="2271638" cy="1011911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505988" y="8246389"/>
            <a:ext cx="2271638" cy="1011911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2520765" y="2522145"/>
            <a:ext cx="7228428" cy="6629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459"/>
              </a:lnSpc>
            </a:pPr>
            <a:r>
              <a:rPr lang="en-US" sz="3900">
                <a:solidFill>
                  <a:srgbClr val="373951"/>
                </a:solidFill>
                <a:latin typeface="Montserrat Extra-Bold"/>
              </a:rPr>
              <a:t>2021-2022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860504" y="3461310"/>
            <a:ext cx="5034353" cy="4765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Montserrat"/>
              </a:rPr>
              <a:t>Total Expenses: </a:t>
            </a:r>
            <a:r>
              <a:rPr lang="en-US" sz="2799">
                <a:solidFill>
                  <a:srgbClr val="FF1616"/>
                </a:solidFill>
                <a:latin typeface="Montserrat"/>
              </a:rPr>
              <a:t>$117, 686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520765" y="4480560"/>
            <a:ext cx="7228428" cy="6629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459"/>
              </a:lnSpc>
            </a:pPr>
            <a:r>
              <a:rPr lang="en-US" sz="3900">
                <a:solidFill>
                  <a:srgbClr val="373951"/>
                </a:solidFill>
                <a:latin typeface="Montserrat Extra-Bold"/>
              </a:rPr>
              <a:t>2022-2023 Budget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520765" y="5715000"/>
            <a:ext cx="4841581" cy="4765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Montserrat"/>
              </a:rPr>
              <a:t>Total Income: </a:t>
            </a:r>
            <a:r>
              <a:rPr lang="en-US" sz="2799">
                <a:solidFill>
                  <a:srgbClr val="050A30"/>
                </a:solidFill>
                <a:latin typeface="Montserrat"/>
              </a:rPr>
              <a:t>$117,560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860504" y="5715000"/>
            <a:ext cx="5034353" cy="4765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Montserrat"/>
              </a:rPr>
              <a:t>Total Expenses: </a:t>
            </a:r>
            <a:r>
              <a:rPr lang="en-US" sz="2799">
                <a:solidFill>
                  <a:srgbClr val="FF1616"/>
                </a:solidFill>
                <a:latin typeface="Montserrat"/>
              </a:rPr>
              <a:t>$110,100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486145" y="1568939"/>
            <a:ext cx="12644553" cy="8107616"/>
            <a:chOff x="0" y="0"/>
            <a:chExt cx="16859405" cy="10810154"/>
          </a:xfrm>
        </p:grpSpPr>
        <p:grpSp>
          <p:nvGrpSpPr>
            <p:cNvPr name="Group 3" id="3"/>
            <p:cNvGrpSpPr>
              <a:grpSpLocks noChangeAspect="true"/>
            </p:cNvGrpSpPr>
            <p:nvPr/>
          </p:nvGrpSpPr>
          <p:grpSpPr>
            <a:xfrm rot="0">
              <a:off x="0" y="0"/>
              <a:ext cx="16859405" cy="10810154"/>
              <a:chOff x="0" y="0"/>
              <a:chExt cx="15210710" cy="9753021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-6350" y="0"/>
                <a:ext cx="15223410" cy="9753021"/>
              </a:xfrm>
              <a:custGeom>
                <a:avLst/>
                <a:gdLst/>
                <a:ahLst/>
                <a:cxnLst/>
                <a:rect r="r" b="b" t="t" l="l"/>
                <a:pathLst>
                  <a:path h="9753021" w="15223410">
                    <a:moveTo>
                      <a:pt x="0" y="0"/>
                    </a:moveTo>
                    <a:lnTo>
                      <a:pt x="12700" y="0"/>
                    </a:lnTo>
                    <a:lnTo>
                      <a:pt x="12700" y="9753021"/>
                    </a:lnTo>
                    <a:lnTo>
                      <a:pt x="0" y="9753021"/>
                    </a:lnTo>
                    <a:close/>
                    <a:moveTo>
                      <a:pt x="3802678" y="0"/>
                    </a:moveTo>
                    <a:lnTo>
                      <a:pt x="3815378" y="0"/>
                    </a:lnTo>
                    <a:lnTo>
                      <a:pt x="3815378" y="9753021"/>
                    </a:lnTo>
                    <a:lnTo>
                      <a:pt x="3802678" y="9753021"/>
                    </a:lnTo>
                    <a:close/>
                    <a:moveTo>
                      <a:pt x="7605355" y="0"/>
                    </a:moveTo>
                    <a:lnTo>
                      <a:pt x="7618055" y="0"/>
                    </a:lnTo>
                    <a:lnTo>
                      <a:pt x="7618055" y="9753021"/>
                    </a:lnTo>
                    <a:lnTo>
                      <a:pt x="7605355" y="9753021"/>
                    </a:lnTo>
                    <a:close/>
                    <a:moveTo>
                      <a:pt x="11408033" y="0"/>
                    </a:moveTo>
                    <a:lnTo>
                      <a:pt x="11420733" y="0"/>
                    </a:lnTo>
                    <a:lnTo>
                      <a:pt x="11420733" y="9753021"/>
                    </a:lnTo>
                    <a:lnTo>
                      <a:pt x="11408033" y="9753021"/>
                    </a:lnTo>
                    <a:close/>
                    <a:moveTo>
                      <a:pt x="15210710" y="0"/>
                    </a:moveTo>
                    <a:lnTo>
                      <a:pt x="15223410" y="0"/>
                    </a:lnTo>
                    <a:lnTo>
                      <a:pt x="15223410" y="9753021"/>
                    </a:lnTo>
                    <a:lnTo>
                      <a:pt x="15210710" y="9753021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</p:sp>
        </p:grpSp>
        <p:grpSp>
          <p:nvGrpSpPr>
            <p:cNvPr name="Group 5" id="5"/>
            <p:cNvGrpSpPr>
              <a:grpSpLocks noChangeAspect="true"/>
            </p:cNvGrpSpPr>
            <p:nvPr/>
          </p:nvGrpSpPr>
          <p:grpSpPr>
            <a:xfrm rot="0">
              <a:off x="0" y="0"/>
              <a:ext cx="16360661" cy="10810154"/>
              <a:chOff x="0" y="0"/>
              <a:chExt cx="14760739" cy="9753021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0" y="0"/>
                <a:ext cx="14760739" cy="1097215"/>
              </a:xfrm>
              <a:custGeom>
                <a:avLst/>
                <a:gdLst/>
                <a:ahLst/>
                <a:cxnLst/>
                <a:rect r="r" b="b" t="t" l="l"/>
                <a:pathLst>
                  <a:path h="1097215" w="14760739">
                    <a:moveTo>
                      <a:pt x="0" y="0"/>
                    </a:moveTo>
                    <a:lnTo>
                      <a:pt x="14672962" y="0"/>
                    </a:lnTo>
                    <a:lnTo>
                      <a:pt x="14672962" y="0"/>
                    </a:lnTo>
                    <a:cubicBezTo>
                      <a:pt x="14696242" y="0"/>
                      <a:pt x="14718568" y="9248"/>
                      <a:pt x="14735029" y="25709"/>
                    </a:cubicBezTo>
                    <a:cubicBezTo>
                      <a:pt x="14751492" y="42171"/>
                      <a:pt x="14760739" y="64497"/>
                      <a:pt x="14760739" y="87777"/>
                    </a:cubicBezTo>
                    <a:lnTo>
                      <a:pt x="14760739" y="1009438"/>
                    </a:lnTo>
                    <a:cubicBezTo>
                      <a:pt x="14760739" y="1032718"/>
                      <a:pt x="14751492" y="1055044"/>
                      <a:pt x="14735029" y="1071506"/>
                    </a:cubicBezTo>
                    <a:cubicBezTo>
                      <a:pt x="14718568" y="1087967"/>
                      <a:pt x="14696242" y="1097215"/>
                      <a:pt x="14672962" y="1097215"/>
                    </a:cubicBezTo>
                    <a:lnTo>
                      <a:pt x="0" y="1097215"/>
                    </a:lnTo>
                    <a:close/>
                  </a:path>
                </a:pathLst>
              </a:custGeom>
              <a:solidFill>
                <a:srgbClr val="5271FF"/>
              </a:solidFill>
            </p:spPr>
          </p:sp>
          <p:sp>
            <p:nvSpPr>
              <p:cNvPr name="Freeform 7" id="7"/>
              <p:cNvSpPr/>
              <p:nvPr/>
            </p:nvSpPr>
            <p:spPr>
              <a:xfrm>
                <a:off x="0" y="1236544"/>
                <a:ext cx="14608632" cy="1097215"/>
              </a:xfrm>
              <a:custGeom>
                <a:avLst/>
                <a:gdLst/>
                <a:ahLst/>
                <a:cxnLst/>
                <a:rect r="r" b="b" t="t" l="l"/>
                <a:pathLst>
                  <a:path h="1097215" w="14608632">
                    <a:moveTo>
                      <a:pt x="0" y="0"/>
                    </a:moveTo>
                    <a:lnTo>
                      <a:pt x="14520855" y="0"/>
                    </a:lnTo>
                    <a:cubicBezTo>
                      <a:pt x="14544135" y="0"/>
                      <a:pt x="14566461" y="9247"/>
                      <a:pt x="14582922" y="25709"/>
                    </a:cubicBezTo>
                    <a:cubicBezTo>
                      <a:pt x="14599385" y="42170"/>
                      <a:pt x="14608632" y="64497"/>
                      <a:pt x="14608632" y="87777"/>
                    </a:cubicBezTo>
                    <a:lnTo>
                      <a:pt x="14608632" y="1009437"/>
                    </a:lnTo>
                    <a:cubicBezTo>
                      <a:pt x="14608632" y="1032717"/>
                      <a:pt x="14599385" y="1055044"/>
                      <a:pt x="14582922" y="1071505"/>
                    </a:cubicBezTo>
                    <a:cubicBezTo>
                      <a:pt x="14566461" y="1087967"/>
                      <a:pt x="14544135" y="1097215"/>
                      <a:pt x="14520855" y="1097215"/>
                    </a:cubicBezTo>
                    <a:lnTo>
                      <a:pt x="0" y="1097215"/>
                    </a:lnTo>
                    <a:close/>
                  </a:path>
                </a:pathLst>
              </a:custGeom>
              <a:solidFill>
                <a:srgbClr val="5271FF"/>
              </a:solidFill>
            </p:spPr>
          </p:sp>
          <p:sp>
            <p:nvSpPr>
              <p:cNvPr name="Freeform 8" id="8"/>
              <p:cNvSpPr/>
              <p:nvPr/>
            </p:nvSpPr>
            <p:spPr>
              <a:xfrm>
                <a:off x="0" y="2473087"/>
                <a:ext cx="7763812" cy="1097215"/>
              </a:xfrm>
              <a:custGeom>
                <a:avLst/>
                <a:gdLst/>
                <a:ahLst/>
                <a:cxnLst/>
                <a:rect r="r" b="b" t="t" l="l"/>
                <a:pathLst>
                  <a:path h="1097215" w="7763812">
                    <a:moveTo>
                      <a:pt x="0" y="0"/>
                    </a:moveTo>
                    <a:lnTo>
                      <a:pt x="7676035" y="0"/>
                    </a:lnTo>
                    <a:cubicBezTo>
                      <a:pt x="7724513" y="1"/>
                      <a:pt x="7763812" y="39300"/>
                      <a:pt x="7763812" y="87778"/>
                    </a:cubicBezTo>
                    <a:lnTo>
                      <a:pt x="7763812" y="1009438"/>
                    </a:lnTo>
                    <a:cubicBezTo>
                      <a:pt x="7763812" y="1057916"/>
                      <a:pt x="7724513" y="1097215"/>
                      <a:pt x="7676035" y="1097215"/>
                    </a:cubicBezTo>
                    <a:lnTo>
                      <a:pt x="0" y="1097215"/>
                    </a:lnTo>
                    <a:close/>
                  </a:path>
                </a:pathLst>
              </a:custGeom>
              <a:solidFill>
                <a:srgbClr val="5271FF"/>
              </a:solidFill>
            </p:spPr>
          </p:sp>
          <p:sp>
            <p:nvSpPr>
              <p:cNvPr name="Freeform 9" id="9"/>
              <p:cNvSpPr/>
              <p:nvPr/>
            </p:nvSpPr>
            <p:spPr>
              <a:xfrm>
                <a:off x="0" y="3709631"/>
                <a:ext cx="7155384" cy="1097215"/>
              </a:xfrm>
              <a:custGeom>
                <a:avLst/>
                <a:gdLst/>
                <a:ahLst/>
                <a:cxnLst/>
                <a:rect r="r" b="b" t="t" l="l"/>
                <a:pathLst>
                  <a:path h="1097215" w="7155384">
                    <a:moveTo>
                      <a:pt x="0" y="0"/>
                    </a:moveTo>
                    <a:lnTo>
                      <a:pt x="7067607" y="0"/>
                    </a:lnTo>
                    <a:cubicBezTo>
                      <a:pt x="7090887" y="0"/>
                      <a:pt x="7113213" y="9248"/>
                      <a:pt x="7129675" y="25709"/>
                    </a:cubicBezTo>
                    <a:cubicBezTo>
                      <a:pt x="7146136" y="42171"/>
                      <a:pt x="7155384" y="64497"/>
                      <a:pt x="7155384" y="87777"/>
                    </a:cubicBezTo>
                    <a:lnTo>
                      <a:pt x="7155384" y="1009438"/>
                    </a:lnTo>
                    <a:cubicBezTo>
                      <a:pt x="7155384" y="1032718"/>
                      <a:pt x="7146136" y="1055044"/>
                      <a:pt x="7129675" y="1071506"/>
                    </a:cubicBezTo>
                    <a:cubicBezTo>
                      <a:pt x="7113213" y="1087967"/>
                      <a:pt x="7090887" y="1097215"/>
                      <a:pt x="7067607" y="1097215"/>
                    </a:cubicBezTo>
                    <a:lnTo>
                      <a:pt x="0" y="1097215"/>
                    </a:lnTo>
                    <a:close/>
                  </a:path>
                </a:pathLst>
              </a:custGeom>
              <a:solidFill>
                <a:srgbClr val="5271FF"/>
              </a:solidFill>
            </p:spPr>
          </p:sp>
          <p:sp>
            <p:nvSpPr>
              <p:cNvPr name="Freeform 10" id="10"/>
              <p:cNvSpPr/>
              <p:nvPr/>
            </p:nvSpPr>
            <p:spPr>
              <a:xfrm>
                <a:off x="0" y="4946175"/>
                <a:ext cx="6090634" cy="1097215"/>
              </a:xfrm>
              <a:custGeom>
                <a:avLst/>
                <a:gdLst/>
                <a:ahLst/>
                <a:cxnLst/>
                <a:rect r="r" b="b" t="t" l="l"/>
                <a:pathLst>
                  <a:path h="1097215" w="6090634">
                    <a:moveTo>
                      <a:pt x="0" y="0"/>
                    </a:moveTo>
                    <a:lnTo>
                      <a:pt x="6002857" y="0"/>
                    </a:lnTo>
                    <a:cubicBezTo>
                      <a:pt x="6026137" y="0"/>
                      <a:pt x="6048463" y="9248"/>
                      <a:pt x="6064925" y="25709"/>
                    </a:cubicBezTo>
                    <a:cubicBezTo>
                      <a:pt x="6081386" y="42171"/>
                      <a:pt x="6090634" y="64497"/>
                      <a:pt x="6090634" y="87777"/>
                    </a:cubicBezTo>
                    <a:lnTo>
                      <a:pt x="6090634" y="1009437"/>
                    </a:lnTo>
                    <a:cubicBezTo>
                      <a:pt x="6090634" y="1032717"/>
                      <a:pt x="6081386" y="1055044"/>
                      <a:pt x="6064925" y="1071505"/>
                    </a:cubicBezTo>
                    <a:cubicBezTo>
                      <a:pt x="6048463" y="1087967"/>
                      <a:pt x="6026137" y="1097215"/>
                      <a:pt x="6002857" y="1097215"/>
                    </a:cubicBezTo>
                    <a:lnTo>
                      <a:pt x="0" y="1097215"/>
                    </a:lnTo>
                    <a:close/>
                  </a:path>
                </a:pathLst>
              </a:custGeom>
              <a:solidFill>
                <a:srgbClr val="5271FF"/>
              </a:solidFill>
            </p:spPr>
          </p:sp>
          <p:sp>
            <p:nvSpPr>
              <p:cNvPr name="Freeform 11" id="11"/>
              <p:cNvSpPr/>
              <p:nvPr/>
            </p:nvSpPr>
            <p:spPr>
              <a:xfrm>
                <a:off x="0" y="6182718"/>
                <a:ext cx="6090634" cy="1097215"/>
              </a:xfrm>
              <a:custGeom>
                <a:avLst/>
                <a:gdLst/>
                <a:ahLst/>
                <a:cxnLst/>
                <a:rect r="r" b="b" t="t" l="l"/>
                <a:pathLst>
                  <a:path h="1097215" w="6090634">
                    <a:moveTo>
                      <a:pt x="0" y="0"/>
                    </a:moveTo>
                    <a:lnTo>
                      <a:pt x="6002857" y="0"/>
                    </a:lnTo>
                    <a:cubicBezTo>
                      <a:pt x="6026137" y="0"/>
                      <a:pt x="6048463" y="9248"/>
                      <a:pt x="6064925" y="25710"/>
                    </a:cubicBezTo>
                    <a:cubicBezTo>
                      <a:pt x="6081386" y="42171"/>
                      <a:pt x="6090634" y="64498"/>
                      <a:pt x="6090634" y="87778"/>
                    </a:cubicBezTo>
                    <a:lnTo>
                      <a:pt x="6090634" y="1009438"/>
                    </a:lnTo>
                    <a:cubicBezTo>
                      <a:pt x="6090634" y="1057916"/>
                      <a:pt x="6051335" y="1097215"/>
                      <a:pt x="6002857" y="1097215"/>
                    </a:cubicBezTo>
                    <a:lnTo>
                      <a:pt x="0" y="1097215"/>
                    </a:lnTo>
                    <a:close/>
                  </a:path>
                </a:pathLst>
              </a:custGeom>
              <a:solidFill>
                <a:srgbClr val="5271FF"/>
              </a:solidFill>
            </p:spPr>
          </p:sp>
          <p:sp>
            <p:nvSpPr>
              <p:cNvPr name="Freeform 12" id="12"/>
              <p:cNvSpPr/>
              <p:nvPr/>
            </p:nvSpPr>
            <p:spPr>
              <a:xfrm>
                <a:off x="0" y="7419262"/>
                <a:ext cx="6014581" cy="1097215"/>
              </a:xfrm>
              <a:custGeom>
                <a:avLst/>
                <a:gdLst/>
                <a:ahLst/>
                <a:cxnLst/>
                <a:rect r="r" b="b" t="t" l="l"/>
                <a:pathLst>
                  <a:path h="1097215" w="6014581">
                    <a:moveTo>
                      <a:pt x="0" y="0"/>
                    </a:moveTo>
                    <a:lnTo>
                      <a:pt x="5926803" y="0"/>
                    </a:lnTo>
                    <a:cubicBezTo>
                      <a:pt x="5950083" y="0"/>
                      <a:pt x="5972410" y="9248"/>
                      <a:pt x="5988871" y="25709"/>
                    </a:cubicBezTo>
                    <a:cubicBezTo>
                      <a:pt x="6005333" y="42171"/>
                      <a:pt x="6014581" y="64497"/>
                      <a:pt x="6014581" y="87777"/>
                    </a:cubicBezTo>
                    <a:lnTo>
                      <a:pt x="6014581" y="1009437"/>
                    </a:lnTo>
                    <a:cubicBezTo>
                      <a:pt x="6014581" y="1032717"/>
                      <a:pt x="6005333" y="1055044"/>
                      <a:pt x="5988871" y="1071506"/>
                    </a:cubicBezTo>
                    <a:cubicBezTo>
                      <a:pt x="5972410" y="1087967"/>
                      <a:pt x="5950083" y="1097215"/>
                      <a:pt x="5926803" y="1097215"/>
                    </a:cubicBezTo>
                    <a:lnTo>
                      <a:pt x="0" y="1097215"/>
                    </a:lnTo>
                    <a:close/>
                  </a:path>
                </a:pathLst>
              </a:custGeom>
              <a:solidFill>
                <a:srgbClr val="5271FF"/>
              </a:solidFill>
            </p:spPr>
          </p:sp>
          <p:sp>
            <p:nvSpPr>
              <p:cNvPr name="Freeform 13" id="13"/>
              <p:cNvSpPr/>
              <p:nvPr/>
            </p:nvSpPr>
            <p:spPr>
              <a:xfrm>
                <a:off x="0" y="8655806"/>
                <a:ext cx="3961135" cy="1097215"/>
              </a:xfrm>
              <a:custGeom>
                <a:avLst/>
                <a:gdLst/>
                <a:ahLst/>
                <a:cxnLst/>
                <a:rect r="r" b="b" t="t" l="l"/>
                <a:pathLst>
                  <a:path h="1097215" w="3961135">
                    <a:moveTo>
                      <a:pt x="0" y="0"/>
                    </a:moveTo>
                    <a:lnTo>
                      <a:pt x="3873357" y="0"/>
                    </a:lnTo>
                    <a:cubicBezTo>
                      <a:pt x="3896637" y="0"/>
                      <a:pt x="3918964" y="9248"/>
                      <a:pt x="3935425" y="25709"/>
                    </a:cubicBezTo>
                    <a:cubicBezTo>
                      <a:pt x="3951887" y="42171"/>
                      <a:pt x="3961135" y="64497"/>
                      <a:pt x="3961135" y="87777"/>
                    </a:cubicBezTo>
                    <a:lnTo>
                      <a:pt x="3961135" y="1009437"/>
                    </a:lnTo>
                    <a:cubicBezTo>
                      <a:pt x="3961135" y="1032717"/>
                      <a:pt x="3951887" y="1055044"/>
                      <a:pt x="3935425" y="1071506"/>
                    </a:cubicBezTo>
                    <a:cubicBezTo>
                      <a:pt x="3918964" y="1087967"/>
                      <a:pt x="3896637" y="1097215"/>
                      <a:pt x="3873357" y="1097215"/>
                    </a:cubicBezTo>
                    <a:lnTo>
                      <a:pt x="0" y="1097215"/>
                    </a:lnTo>
                    <a:close/>
                  </a:path>
                </a:pathLst>
              </a:custGeom>
              <a:solidFill>
                <a:srgbClr val="5271FF"/>
              </a:solidFill>
            </p:spPr>
          </p:sp>
          <p:sp>
            <p:nvSpPr>
              <p:cNvPr name="Freeform 14" id="14"/>
              <p:cNvSpPr/>
              <p:nvPr/>
            </p:nvSpPr>
            <p:spPr>
              <a:xfrm>
                <a:off x="0" y="0"/>
                <a:ext cx="10804252" cy="1097215"/>
              </a:xfrm>
              <a:custGeom>
                <a:avLst/>
                <a:gdLst/>
                <a:ahLst/>
                <a:cxnLst/>
                <a:rect r="r" b="b" t="t" l="l"/>
                <a:pathLst>
                  <a:path h="1097215" w="10804252">
                    <a:moveTo>
                      <a:pt x="0" y="0"/>
                    </a:moveTo>
                    <a:lnTo>
                      <a:pt x="10804252" y="0"/>
                    </a:lnTo>
                    <a:lnTo>
                      <a:pt x="10804252" y="1097215"/>
                    </a:lnTo>
                    <a:lnTo>
                      <a:pt x="0" y="1097215"/>
                    </a:lnTo>
                    <a:close/>
                  </a:path>
                </a:pathLst>
              </a:custGeom>
              <a:solidFill>
                <a:srgbClr val="1514E2"/>
              </a:solidFill>
            </p:spPr>
          </p:sp>
          <p:sp>
            <p:nvSpPr>
              <p:cNvPr name="Freeform 15" id="15"/>
              <p:cNvSpPr/>
              <p:nvPr/>
            </p:nvSpPr>
            <p:spPr>
              <a:xfrm>
                <a:off x="0" y="1236544"/>
                <a:ext cx="6086930" cy="1097215"/>
              </a:xfrm>
              <a:custGeom>
                <a:avLst/>
                <a:gdLst/>
                <a:ahLst/>
                <a:cxnLst/>
                <a:rect r="r" b="b" t="t" l="l"/>
                <a:pathLst>
                  <a:path h="1097215" w="6086930">
                    <a:moveTo>
                      <a:pt x="0" y="0"/>
                    </a:moveTo>
                    <a:lnTo>
                      <a:pt x="6086930" y="0"/>
                    </a:lnTo>
                    <a:lnTo>
                      <a:pt x="6086930" y="1097215"/>
                    </a:lnTo>
                    <a:lnTo>
                      <a:pt x="0" y="1097215"/>
                    </a:lnTo>
                    <a:close/>
                  </a:path>
                </a:pathLst>
              </a:custGeom>
              <a:solidFill>
                <a:srgbClr val="1514E2"/>
              </a:solidFill>
            </p:spPr>
          </p:sp>
          <p:sp>
            <p:nvSpPr>
              <p:cNvPr name="Freeform 16" id="16"/>
              <p:cNvSpPr/>
              <p:nvPr/>
            </p:nvSpPr>
            <p:spPr>
              <a:xfrm>
                <a:off x="0" y="2473087"/>
                <a:ext cx="6089264" cy="1097215"/>
              </a:xfrm>
              <a:custGeom>
                <a:avLst/>
                <a:gdLst/>
                <a:ahLst/>
                <a:cxnLst/>
                <a:rect r="r" b="b" t="t" l="l"/>
                <a:pathLst>
                  <a:path h="1097215" w="6089264">
                    <a:moveTo>
                      <a:pt x="0" y="0"/>
                    </a:moveTo>
                    <a:lnTo>
                      <a:pt x="6089264" y="0"/>
                    </a:lnTo>
                    <a:lnTo>
                      <a:pt x="6089264" y="1097215"/>
                    </a:lnTo>
                    <a:lnTo>
                      <a:pt x="0" y="1097215"/>
                    </a:lnTo>
                    <a:close/>
                  </a:path>
                </a:pathLst>
              </a:custGeom>
              <a:solidFill>
                <a:srgbClr val="1514E2"/>
              </a:solidFill>
            </p:spPr>
          </p:sp>
          <p:sp>
            <p:nvSpPr>
              <p:cNvPr name="Freeform 17" id="17"/>
              <p:cNvSpPr/>
              <p:nvPr/>
            </p:nvSpPr>
            <p:spPr>
              <a:xfrm>
                <a:off x="0" y="3709631"/>
                <a:ext cx="6241931" cy="1097215"/>
              </a:xfrm>
              <a:custGeom>
                <a:avLst/>
                <a:gdLst/>
                <a:ahLst/>
                <a:cxnLst/>
                <a:rect r="r" b="b" t="t" l="l"/>
                <a:pathLst>
                  <a:path h="1097215" w="6241931">
                    <a:moveTo>
                      <a:pt x="0" y="0"/>
                    </a:moveTo>
                    <a:lnTo>
                      <a:pt x="6241931" y="0"/>
                    </a:lnTo>
                    <a:lnTo>
                      <a:pt x="6241931" y="1097215"/>
                    </a:lnTo>
                    <a:lnTo>
                      <a:pt x="0" y="1097215"/>
                    </a:lnTo>
                    <a:close/>
                  </a:path>
                </a:pathLst>
              </a:custGeom>
              <a:solidFill>
                <a:srgbClr val="1514E2"/>
              </a:solidFill>
            </p:spPr>
          </p:sp>
          <p:sp>
            <p:nvSpPr>
              <p:cNvPr name="Freeform 18" id="18"/>
              <p:cNvSpPr/>
              <p:nvPr/>
            </p:nvSpPr>
            <p:spPr>
              <a:xfrm>
                <a:off x="0" y="4946175"/>
                <a:ext cx="6090634" cy="1097215"/>
              </a:xfrm>
              <a:custGeom>
                <a:avLst/>
                <a:gdLst/>
                <a:ahLst/>
                <a:cxnLst/>
                <a:rect r="r" b="b" t="t" l="l"/>
                <a:pathLst>
                  <a:path h="1097215" w="6090634">
                    <a:moveTo>
                      <a:pt x="0" y="0"/>
                    </a:moveTo>
                    <a:lnTo>
                      <a:pt x="6002857" y="0"/>
                    </a:lnTo>
                    <a:cubicBezTo>
                      <a:pt x="6026137" y="0"/>
                      <a:pt x="6048463" y="9248"/>
                      <a:pt x="6064925" y="25709"/>
                    </a:cubicBezTo>
                    <a:cubicBezTo>
                      <a:pt x="6081386" y="42171"/>
                      <a:pt x="6090634" y="64497"/>
                      <a:pt x="6090634" y="87777"/>
                    </a:cubicBezTo>
                    <a:lnTo>
                      <a:pt x="6090634" y="1009437"/>
                    </a:lnTo>
                    <a:cubicBezTo>
                      <a:pt x="6090634" y="1032717"/>
                      <a:pt x="6081386" y="1055044"/>
                      <a:pt x="6064925" y="1071505"/>
                    </a:cubicBezTo>
                    <a:cubicBezTo>
                      <a:pt x="6048463" y="1087967"/>
                      <a:pt x="6026137" y="1097215"/>
                      <a:pt x="6002857" y="1097215"/>
                    </a:cubicBezTo>
                    <a:lnTo>
                      <a:pt x="0" y="1097215"/>
                    </a:lnTo>
                    <a:close/>
                  </a:path>
                </a:pathLst>
              </a:custGeom>
              <a:solidFill>
                <a:srgbClr val="1514E2"/>
              </a:solidFill>
            </p:spPr>
          </p:sp>
          <p:sp>
            <p:nvSpPr>
              <p:cNvPr name="Freeform 19" id="19"/>
              <p:cNvSpPr/>
              <p:nvPr/>
            </p:nvSpPr>
            <p:spPr>
              <a:xfrm>
                <a:off x="0" y="6182718"/>
                <a:ext cx="6090634" cy="1097215"/>
              </a:xfrm>
              <a:custGeom>
                <a:avLst/>
                <a:gdLst/>
                <a:ahLst/>
                <a:cxnLst/>
                <a:rect r="r" b="b" t="t" l="l"/>
                <a:pathLst>
                  <a:path h="1097215" w="6090634">
                    <a:moveTo>
                      <a:pt x="0" y="0"/>
                    </a:moveTo>
                    <a:lnTo>
                      <a:pt x="6002857" y="0"/>
                    </a:lnTo>
                    <a:cubicBezTo>
                      <a:pt x="6026137" y="0"/>
                      <a:pt x="6048463" y="9248"/>
                      <a:pt x="6064925" y="25710"/>
                    </a:cubicBezTo>
                    <a:cubicBezTo>
                      <a:pt x="6081386" y="42171"/>
                      <a:pt x="6090634" y="64498"/>
                      <a:pt x="6090634" y="87778"/>
                    </a:cubicBezTo>
                    <a:lnTo>
                      <a:pt x="6090634" y="1009438"/>
                    </a:lnTo>
                    <a:cubicBezTo>
                      <a:pt x="6090634" y="1057916"/>
                      <a:pt x="6051335" y="1097215"/>
                      <a:pt x="6002857" y="1097215"/>
                    </a:cubicBezTo>
                    <a:lnTo>
                      <a:pt x="0" y="1097215"/>
                    </a:lnTo>
                    <a:close/>
                  </a:path>
                </a:pathLst>
              </a:custGeom>
              <a:solidFill>
                <a:srgbClr val="1514E2"/>
              </a:solidFill>
            </p:spPr>
          </p:sp>
          <p:sp>
            <p:nvSpPr>
              <p:cNvPr name="Freeform 20" id="20"/>
              <p:cNvSpPr/>
              <p:nvPr/>
            </p:nvSpPr>
            <p:spPr>
              <a:xfrm>
                <a:off x="0" y="7419262"/>
                <a:ext cx="4720304" cy="1097215"/>
              </a:xfrm>
              <a:custGeom>
                <a:avLst/>
                <a:gdLst/>
                <a:ahLst/>
                <a:cxnLst/>
                <a:rect r="r" b="b" t="t" l="l"/>
                <a:pathLst>
                  <a:path h="1097215" w="4720304">
                    <a:moveTo>
                      <a:pt x="0" y="0"/>
                    </a:moveTo>
                    <a:lnTo>
                      <a:pt x="4720304" y="0"/>
                    </a:lnTo>
                    <a:lnTo>
                      <a:pt x="4720304" y="1097215"/>
                    </a:lnTo>
                    <a:lnTo>
                      <a:pt x="0" y="1097215"/>
                    </a:lnTo>
                    <a:close/>
                  </a:path>
                </a:pathLst>
              </a:custGeom>
              <a:solidFill>
                <a:srgbClr val="1514E2"/>
              </a:solidFill>
            </p:spPr>
          </p:sp>
          <p:sp>
            <p:nvSpPr>
              <p:cNvPr name="Freeform 21" id="21"/>
              <p:cNvSpPr/>
              <p:nvPr/>
            </p:nvSpPr>
            <p:spPr>
              <a:xfrm>
                <a:off x="0" y="8655806"/>
                <a:ext cx="3961135" cy="1097215"/>
              </a:xfrm>
              <a:custGeom>
                <a:avLst/>
                <a:gdLst/>
                <a:ahLst/>
                <a:cxnLst/>
                <a:rect r="r" b="b" t="t" l="l"/>
                <a:pathLst>
                  <a:path h="1097215" w="3961135">
                    <a:moveTo>
                      <a:pt x="0" y="0"/>
                    </a:moveTo>
                    <a:lnTo>
                      <a:pt x="3873357" y="0"/>
                    </a:lnTo>
                    <a:cubicBezTo>
                      <a:pt x="3896637" y="0"/>
                      <a:pt x="3918964" y="9248"/>
                      <a:pt x="3935425" y="25709"/>
                    </a:cubicBezTo>
                    <a:cubicBezTo>
                      <a:pt x="3951887" y="42171"/>
                      <a:pt x="3961135" y="64497"/>
                      <a:pt x="3961135" y="87777"/>
                    </a:cubicBezTo>
                    <a:lnTo>
                      <a:pt x="3961135" y="1009437"/>
                    </a:lnTo>
                    <a:cubicBezTo>
                      <a:pt x="3961135" y="1032717"/>
                      <a:pt x="3951887" y="1055044"/>
                      <a:pt x="3935425" y="1071506"/>
                    </a:cubicBezTo>
                    <a:cubicBezTo>
                      <a:pt x="3918964" y="1087967"/>
                      <a:pt x="3896637" y="1097215"/>
                      <a:pt x="3873357" y="1097215"/>
                    </a:cubicBezTo>
                    <a:lnTo>
                      <a:pt x="0" y="1097215"/>
                    </a:lnTo>
                    <a:close/>
                  </a:path>
                </a:pathLst>
              </a:custGeom>
              <a:solidFill>
                <a:srgbClr val="1514E2"/>
              </a:solidFill>
            </p:spPr>
          </p:sp>
        </p:grpSp>
      </p:grpSp>
      <p:grpSp>
        <p:nvGrpSpPr>
          <p:cNvPr name="Group 22" id="22"/>
          <p:cNvGrpSpPr/>
          <p:nvPr/>
        </p:nvGrpSpPr>
        <p:grpSpPr>
          <a:xfrm rot="0">
            <a:off x="10400221" y="413708"/>
            <a:ext cx="1008290" cy="761069"/>
            <a:chOff x="0" y="0"/>
            <a:chExt cx="265558" cy="200446"/>
          </a:xfrm>
        </p:grpSpPr>
        <p:sp>
          <p:nvSpPr>
            <p:cNvPr name="Freeform 23" id="23"/>
            <p:cNvSpPr/>
            <p:nvPr/>
          </p:nvSpPr>
          <p:spPr>
            <a:xfrm>
              <a:off x="0" y="0"/>
              <a:ext cx="265558" cy="200446"/>
            </a:xfrm>
            <a:custGeom>
              <a:avLst/>
              <a:gdLst/>
              <a:ahLst/>
              <a:cxnLst/>
              <a:rect r="r" b="b" t="t" l="l"/>
              <a:pathLst>
                <a:path h="200446" w="265558">
                  <a:moveTo>
                    <a:pt x="0" y="0"/>
                  </a:moveTo>
                  <a:lnTo>
                    <a:pt x="265558" y="0"/>
                  </a:lnTo>
                  <a:lnTo>
                    <a:pt x="265558" y="200446"/>
                  </a:lnTo>
                  <a:lnTo>
                    <a:pt x="0" y="200446"/>
                  </a:lnTo>
                  <a:close/>
                </a:path>
              </a:pathLst>
            </a:custGeom>
            <a:solidFill>
              <a:srgbClr val="1514E2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4517921" y="413708"/>
            <a:ext cx="1008290" cy="761069"/>
            <a:chOff x="0" y="0"/>
            <a:chExt cx="265558" cy="200446"/>
          </a:xfrm>
        </p:grpSpPr>
        <p:sp>
          <p:nvSpPr>
            <p:cNvPr name="Freeform 26" id="26"/>
            <p:cNvSpPr/>
            <p:nvPr/>
          </p:nvSpPr>
          <p:spPr>
            <a:xfrm>
              <a:off x="0" y="0"/>
              <a:ext cx="265558" cy="200446"/>
            </a:xfrm>
            <a:custGeom>
              <a:avLst/>
              <a:gdLst/>
              <a:ahLst/>
              <a:cxnLst/>
              <a:rect r="r" b="b" t="t" l="l"/>
              <a:pathLst>
                <a:path h="200446" w="265558">
                  <a:moveTo>
                    <a:pt x="0" y="0"/>
                  </a:moveTo>
                  <a:lnTo>
                    <a:pt x="265558" y="0"/>
                  </a:lnTo>
                  <a:lnTo>
                    <a:pt x="265558" y="200446"/>
                  </a:lnTo>
                  <a:lnTo>
                    <a:pt x="0" y="200446"/>
                  </a:ln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8" id="28"/>
          <p:cNvSpPr txBox="true"/>
          <p:nvPr/>
        </p:nvSpPr>
        <p:spPr>
          <a:xfrm rot="0">
            <a:off x="2882084" y="1918051"/>
            <a:ext cx="2493327" cy="464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820"/>
              </a:lnSpc>
              <a:spcBef>
                <a:spcPct val="0"/>
              </a:spcBef>
            </a:pPr>
            <a:r>
              <a:rPr lang="en-US" sz="2728">
                <a:solidFill>
                  <a:srgbClr val="000000"/>
                </a:solidFill>
                <a:latin typeface="Open Sans Light Bold"/>
              </a:rPr>
              <a:t>Dance &amp; Bingo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346914" y="3932070"/>
            <a:ext cx="5007201" cy="464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820"/>
              </a:lnSpc>
              <a:spcBef>
                <a:spcPct val="0"/>
              </a:spcBef>
            </a:pPr>
            <a:r>
              <a:rPr lang="en-US" sz="2728">
                <a:solidFill>
                  <a:srgbClr val="000000"/>
                </a:solidFill>
                <a:latin typeface="Open Sans Light Bold"/>
              </a:rPr>
              <a:t>Movie Night &amp; Basket Raffle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3025019" y="4939080"/>
            <a:ext cx="2350393" cy="464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820"/>
              </a:lnSpc>
              <a:spcBef>
                <a:spcPct val="0"/>
              </a:spcBef>
            </a:pPr>
            <a:r>
              <a:rPr lang="en-US" sz="2728">
                <a:solidFill>
                  <a:srgbClr val="000000"/>
                </a:solidFill>
                <a:latin typeface="Open Sans Light Bold"/>
              </a:rPr>
              <a:t>Memberships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2192410" y="5946089"/>
            <a:ext cx="3161705" cy="464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820"/>
              </a:lnSpc>
              <a:spcBef>
                <a:spcPct val="0"/>
              </a:spcBef>
            </a:pPr>
            <a:r>
              <a:rPr lang="en-US" sz="2728">
                <a:solidFill>
                  <a:srgbClr val="000000"/>
                </a:solidFill>
                <a:latin typeface="Open Sans Light Bold"/>
              </a:rPr>
              <a:t>Restaurant Nights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3575321" y="6953099"/>
            <a:ext cx="1778794" cy="464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820"/>
              </a:lnSpc>
              <a:spcBef>
                <a:spcPct val="0"/>
              </a:spcBef>
            </a:pPr>
            <a:r>
              <a:rPr lang="en-US" sz="2728">
                <a:solidFill>
                  <a:srgbClr val="000000"/>
                </a:solidFill>
                <a:latin typeface="Open Sans Light Bold"/>
              </a:rPr>
              <a:t>Donations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709154" y="2925060"/>
            <a:ext cx="4666258" cy="464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820"/>
              </a:lnSpc>
              <a:spcBef>
                <a:spcPct val="0"/>
              </a:spcBef>
            </a:pPr>
            <a:r>
              <a:rPr lang="en-US" sz="2728">
                <a:solidFill>
                  <a:srgbClr val="000000"/>
                </a:solidFill>
                <a:latin typeface="Open Sans Light Bold"/>
              </a:rPr>
              <a:t>Teacher/Staff Appreciation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2539477" y="7963512"/>
            <a:ext cx="2814638" cy="464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820"/>
              </a:lnSpc>
              <a:spcBef>
                <a:spcPct val="0"/>
              </a:spcBef>
            </a:pPr>
            <a:r>
              <a:rPr lang="en-US" sz="2728">
                <a:solidFill>
                  <a:srgbClr val="000000"/>
                </a:solidFill>
                <a:latin typeface="Open Sans Light Bold"/>
              </a:rPr>
              <a:t>Spirit Gear Sales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21297" y="8973925"/>
            <a:ext cx="5354114" cy="464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820"/>
              </a:lnSpc>
              <a:spcBef>
                <a:spcPct val="0"/>
              </a:spcBef>
            </a:pPr>
            <a:r>
              <a:rPr lang="en-US" sz="2728">
                <a:solidFill>
                  <a:srgbClr val="000000"/>
                </a:solidFill>
                <a:latin typeface="Open Sans Light Bold"/>
              </a:rPr>
              <a:t>Box Tops/Fry's/Amazon Smile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498473" y="327983"/>
            <a:ext cx="8847137" cy="8115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800">
                <a:solidFill>
                  <a:srgbClr val="3E48A0"/>
                </a:solidFill>
                <a:latin typeface="Open Sans Extra Bold"/>
              </a:rPr>
              <a:t>SHOW ME THE MONEY (2021)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1606770" y="533625"/>
            <a:ext cx="2305124" cy="464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820"/>
              </a:lnSpc>
              <a:spcBef>
                <a:spcPct val="0"/>
              </a:spcBef>
            </a:pPr>
            <a:r>
              <a:rPr lang="en-US" sz="2728">
                <a:solidFill>
                  <a:srgbClr val="000000"/>
                </a:solidFill>
                <a:latin typeface="Open Sans Light"/>
              </a:rPr>
              <a:t>INCOME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5726235" y="533625"/>
            <a:ext cx="2112352" cy="464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820"/>
              </a:lnSpc>
              <a:spcBef>
                <a:spcPct val="0"/>
              </a:spcBef>
            </a:pPr>
            <a:r>
              <a:rPr lang="en-US" sz="2728">
                <a:solidFill>
                  <a:srgbClr val="000000"/>
                </a:solidFill>
                <a:latin typeface="Open Sans Light"/>
              </a:rPr>
              <a:t>EXPENSES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8164713" y="9869915"/>
            <a:ext cx="858520" cy="294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00"/>
              </a:lnSpc>
              <a:spcBef>
                <a:spcPct val="0"/>
              </a:spcBef>
            </a:pPr>
            <a:r>
              <a:rPr lang="en-US" sz="2200">
                <a:solidFill>
                  <a:srgbClr val="3E48A0"/>
                </a:solidFill>
                <a:latin typeface="Montserrat"/>
              </a:rPr>
              <a:t>$2500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1366065" y="9869915"/>
            <a:ext cx="884714" cy="294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00"/>
              </a:lnSpc>
              <a:spcBef>
                <a:spcPct val="0"/>
              </a:spcBef>
            </a:pPr>
            <a:r>
              <a:rPr lang="en-US" sz="2200">
                <a:solidFill>
                  <a:srgbClr val="3E48A0"/>
                </a:solidFill>
                <a:latin typeface="Montserrat"/>
              </a:rPr>
              <a:t>$5000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4589869" y="9869915"/>
            <a:ext cx="864394" cy="294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00"/>
              </a:lnSpc>
              <a:spcBef>
                <a:spcPct val="0"/>
              </a:spcBef>
            </a:pPr>
            <a:r>
              <a:rPr lang="en-US" sz="2200">
                <a:solidFill>
                  <a:srgbClr val="3E48A0"/>
                </a:solidFill>
                <a:latin typeface="Montserrat"/>
              </a:rPr>
              <a:t>$7500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5941933" y="1884663"/>
            <a:ext cx="807085" cy="294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00"/>
              </a:lnSpc>
              <a:spcBef>
                <a:spcPct val="0"/>
              </a:spcBef>
            </a:pPr>
            <a:r>
              <a:rPr lang="en-US" sz="2200">
                <a:solidFill>
                  <a:srgbClr val="FFFFFF"/>
                </a:solidFill>
                <a:latin typeface="Montserrat"/>
              </a:rPr>
              <a:t>$7100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4586773" y="1884663"/>
            <a:ext cx="870585" cy="294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00"/>
              </a:lnSpc>
              <a:spcBef>
                <a:spcPct val="0"/>
              </a:spcBef>
            </a:pPr>
            <a:r>
              <a:rPr lang="en-US" sz="2200">
                <a:solidFill>
                  <a:srgbClr val="FF1616"/>
                </a:solidFill>
                <a:latin typeface="Montserrat"/>
              </a:rPr>
              <a:t>$2600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5889863" y="2916174"/>
            <a:ext cx="911225" cy="294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00"/>
              </a:lnSpc>
              <a:spcBef>
                <a:spcPct val="0"/>
              </a:spcBef>
            </a:pPr>
            <a:r>
              <a:rPr lang="en-US" sz="2200">
                <a:solidFill>
                  <a:srgbClr val="FFFFFF"/>
                </a:solidFill>
                <a:latin typeface="Montserrat"/>
              </a:rPr>
              <a:t>$4000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0680959" y="2916174"/>
            <a:ext cx="869950" cy="294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00"/>
              </a:lnSpc>
              <a:spcBef>
                <a:spcPct val="0"/>
              </a:spcBef>
            </a:pPr>
            <a:r>
              <a:rPr lang="en-US" sz="2200">
                <a:solidFill>
                  <a:srgbClr val="FF1616"/>
                </a:solidFill>
                <a:latin typeface="Montserrat"/>
              </a:rPr>
              <a:t>$5600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5931932" y="3947685"/>
            <a:ext cx="827087" cy="294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00"/>
              </a:lnSpc>
              <a:spcBef>
                <a:spcPct val="0"/>
              </a:spcBef>
            </a:pPr>
            <a:r>
              <a:rPr lang="en-US" sz="2200">
                <a:solidFill>
                  <a:srgbClr val="FFFFFF"/>
                </a:solidFill>
                <a:latin typeface="Montserrat"/>
              </a:rPr>
              <a:t>$4100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0696675" y="4027320"/>
            <a:ext cx="711835" cy="294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00"/>
              </a:lnSpc>
              <a:spcBef>
                <a:spcPct val="0"/>
              </a:spcBef>
            </a:pPr>
            <a:r>
              <a:rPr lang="en-US" sz="2200">
                <a:solidFill>
                  <a:srgbClr val="FF1616"/>
                </a:solidFill>
                <a:latin typeface="Montserrat"/>
              </a:rPr>
              <a:t>$600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5899865" y="4979197"/>
            <a:ext cx="911225" cy="294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00"/>
              </a:lnSpc>
              <a:spcBef>
                <a:spcPct val="0"/>
              </a:spcBef>
            </a:pPr>
            <a:r>
              <a:rPr lang="en-US" sz="2200">
                <a:solidFill>
                  <a:srgbClr val="FFFFFF"/>
                </a:solidFill>
                <a:latin typeface="Montserrat"/>
              </a:rPr>
              <a:t>$4000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0680959" y="5034330"/>
            <a:ext cx="743268" cy="294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00"/>
              </a:lnSpc>
              <a:spcBef>
                <a:spcPct val="0"/>
              </a:spcBef>
            </a:pPr>
            <a:r>
              <a:rPr lang="en-US" sz="2200">
                <a:solidFill>
                  <a:srgbClr val="FF1616"/>
                </a:solidFill>
                <a:latin typeface="Montserrat"/>
              </a:rPr>
              <a:t>$1100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5889863" y="6010708"/>
            <a:ext cx="911225" cy="294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00"/>
              </a:lnSpc>
              <a:spcBef>
                <a:spcPct val="0"/>
              </a:spcBef>
            </a:pPr>
            <a:r>
              <a:rPr lang="en-US" sz="2200">
                <a:solidFill>
                  <a:srgbClr val="FFFFFF"/>
                </a:solidFill>
                <a:latin typeface="Montserrat"/>
              </a:rPr>
              <a:t>$4000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5889863" y="7042220"/>
            <a:ext cx="911225" cy="294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00"/>
              </a:lnSpc>
              <a:spcBef>
                <a:spcPct val="0"/>
              </a:spcBef>
            </a:pPr>
            <a:r>
              <a:rPr lang="en-US" sz="2200">
                <a:solidFill>
                  <a:srgbClr val="FFFFFF"/>
                </a:solidFill>
                <a:latin typeface="Montserrat"/>
              </a:rPr>
              <a:t>$4000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5955427" y="8073731"/>
            <a:ext cx="800100" cy="294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00"/>
              </a:lnSpc>
              <a:spcBef>
                <a:spcPct val="0"/>
              </a:spcBef>
            </a:pPr>
            <a:r>
              <a:rPr lang="en-US" sz="2200">
                <a:solidFill>
                  <a:srgbClr val="FFFFFF"/>
                </a:solidFill>
                <a:latin typeface="Montserrat"/>
              </a:rPr>
              <a:t>$3100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9576887" y="8058762"/>
            <a:ext cx="693102" cy="294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00"/>
              </a:lnSpc>
              <a:spcBef>
                <a:spcPct val="0"/>
              </a:spcBef>
            </a:pPr>
            <a:r>
              <a:rPr lang="en-US" sz="2200">
                <a:solidFill>
                  <a:srgbClr val="FF1616"/>
                </a:solidFill>
                <a:latin typeface="Montserrat"/>
              </a:rPr>
              <a:t>$850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5913676" y="9105242"/>
            <a:ext cx="870585" cy="294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00"/>
              </a:lnSpc>
              <a:spcBef>
                <a:spcPct val="0"/>
              </a:spcBef>
            </a:pPr>
            <a:r>
              <a:rPr lang="en-US" sz="2200">
                <a:solidFill>
                  <a:srgbClr val="FFFFFF"/>
                </a:solidFill>
                <a:latin typeface="Montserrat"/>
              </a:rPr>
              <a:t>$2600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DAFKQuUep38</dc:identifier>
  <dcterms:modified xsi:type="dcterms:W3CDTF">2011-08-01T06:04:30Z</dcterms:modified>
  <cp:revision>1</cp:revision>
  <dc:title>LS PTO Meeting 8-30-22</dc:title>
</cp:coreProperties>
</file>