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1"/>
    <p:sldId id="257" r:id="rId32"/>
    <p:sldId id="258" r:id="rId33"/>
    <p:sldId id="259" r:id="rId34"/>
    <p:sldId id="260" r:id="rId35"/>
    <p:sldId id="261" r:id="rId36"/>
    <p:sldId id="262" r:id="rId37"/>
    <p:sldId id="263" r:id="rId38"/>
    <p:sldId id="264" r:id="rId39"/>
    <p:sldId id="265" r:id="rId40"/>
    <p:sldId id="266" r:id="rId41"/>
    <p:sldId id="267" r:id="rId42"/>
    <p:sldId id="268" r:id="rId43"/>
    <p:sldId id="269" r:id="rId44"/>
    <p:sldId id="270" r:id="rId45"/>
    <p:sldId id="271" r:id="rId46"/>
    <p:sldId id="272" r:id="rId47"/>
    <p:sldId id="273" r:id="rId4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IBM Plex Sans" charset="1" panose="020B0503050203000203"/>
      <p:regular r:id="rId10"/>
    </p:embeddedFont>
    <p:embeddedFont>
      <p:font typeface="IBM Plex Sans Bold" charset="1" panose="020B0803050203000203"/>
      <p:regular r:id="rId11"/>
    </p:embeddedFont>
    <p:embeddedFont>
      <p:font typeface="IBM Plex Sans Italics" charset="1" panose="020B0503050203000203"/>
      <p:regular r:id="rId12"/>
    </p:embeddedFont>
    <p:embeddedFont>
      <p:font typeface="IBM Plex Sans Bold Italics" charset="1" panose="020B0803050203000203"/>
      <p:regular r:id="rId13"/>
    </p:embeddedFont>
    <p:embeddedFont>
      <p:font typeface="IBM Plex Sans Condensed" charset="1" panose="020B0506050203000203"/>
      <p:regular r:id="rId14"/>
    </p:embeddedFont>
    <p:embeddedFont>
      <p:font typeface="IBM Plex Sans Condensed Bold" charset="1" panose="020B0806050203000203"/>
      <p:regular r:id="rId15"/>
    </p:embeddedFont>
    <p:embeddedFont>
      <p:font typeface="IBM Plex Sans Condensed Italics" charset="1" panose="020B0506050203000203"/>
      <p:regular r:id="rId16"/>
    </p:embeddedFont>
    <p:embeddedFont>
      <p:font typeface="IBM Plex Sans Condensed Bold Italics" charset="1" panose="020B0806050203000203"/>
      <p:regular r:id="rId17"/>
    </p:embeddedFont>
    <p:embeddedFont>
      <p:font typeface="Open Sans" charset="1" panose="020B0606030504020204"/>
      <p:regular r:id="rId18"/>
    </p:embeddedFont>
    <p:embeddedFont>
      <p:font typeface="Open Sans Bold" charset="1" panose="020B0806030504020204"/>
      <p:regular r:id="rId19"/>
    </p:embeddedFont>
    <p:embeddedFont>
      <p:font typeface="Open Sans Italics" charset="1" panose="020B0606030504020204"/>
      <p:regular r:id="rId20"/>
    </p:embeddedFont>
    <p:embeddedFont>
      <p:font typeface="Open Sans Bold Italics" charset="1" panose="020B0806030504020204"/>
      <p:regular r:id="rId21"/>
    </p:embeddedFont>
    <p:embeddedFont>
      <p:font typeface="Belleza" charset="1" panose="02000503050000020003"/>
      <p:regular r:id="rId22"/>
    </p:embeddedFont>
    <p:embeddedFont>
      <p:font typeface="Montserrat Extra-Bold" charset="1" panose="00000900000000000000"/>
      <p:regular r:id="rId23"/>
    </p:embeddedFont>
    <p:embeddedFont>
      <p:font typeface="Montserrat Extra-Bold Bold" charset="1" panose="00000A00000000000000"/>
      <p:regular r:id="rId24"/>
    </p:embeddedFont>
    <p:embeddedFont>
      <p:font typeface="Montserrat Extra-Bold Italics" charset="1" panose="00000900000000000000"/>
      <p:regular r:id="rId25"/>
    </p:embeddedFont>
    <p:embeddedFont>
      <p:font typeface="Montserrat Extra-Bold Bold Italics" charset="1" panose="00000A00000000000000"/>
      <p:regular r:id="rId26"/>
    </p:embeddedFont>
    <p:embeddedFont>
      <p:font typeface="Montserrat" charset="1" panose="00000500000000000000"/>
      <p:regular r:id="rId27"/>
    </p:embeddedFont>
    <p:embeddedFont>
      <p:font typeface="Montserrat Bold" charset="1" panose="00000600000000000000"/>
      <p:regular r:id="rId28"/>
    </p:embeddedFont>
    <p:embeddedFont>
      <p:font typeface="Montserrat Italics" charset="1" panose="00000500000000000000"/>
      <p:regular r:id="rId29"/>
    </p:embeddedFont>
    <p:embeddedFont>
      <p:font typeface="Montserrat Bold Italics" charset="1" panose="0000060000000000000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slides/slide1.xml" Type="http://schemas.openxmlformats.org/officeDocument/2006/relationships/slide"/><Relationship Id="rId32" Target="slides/slide2.xml" Type="http://schemas.openxmlformats.org/officeDocument/2006/relationships/slide"/><Relationship Id="rId33" Target="slides/slide3.xml" Type="http://schemas.openxmlformats.org/officeDocument/2006/relationships/slide"/><Relationship Id="rId34" Target="slides/slide4.xml" Type="http://schemas.openxmlformats.org/officeDocument/2006/relationships/slide"/><Relationship Id="rId35" Target="slides/slide5.xml" Type="http://schemas.openxmlformats.org/officeDocument/2006/relationships/slide"/><Relationship Id="rId36" Target="slides/slide6.xml" Type="http://schemas.openxmlformats.org/officeDocument/2006/relationships/slide"/><Relationship Id="rId37" Target="slides/slide7.xml" Type="http://schemas.openxmlformats.org/officeDocument/2006/relationships/slide"/><Relationship Id="rId38" Target="slides/slide8.xml" Type="http://schemas.openxmlformats.org/officeDocument/2006/relationships/slide"/><Relationship Id="rId39" Target="slides/slide9.xml" Type="http://schemas.openxmlformats.org/officeDocument/2006/relationships/slide"/><Relationship Id="rId4" Target="theme/theme1.xml" Type="http://schemas.openxmlformats.org/officeDocument/2006/relationships/theme"/><Relationship Id="rId40" Target="slides/slide10.xml" Type="http://schemas.openxmlformats.org/officeDocument/2006/relationships/slide"/><Relationship Id="rId41" Target="slides/slide11.xml" Type="http://schemas.openxmlformats.org/officeDocument/2006/relationships/slide"/><Relationship Id="rId42" Target="slides/slide12.xml" Type="http://schemas.openxmlformats.org/officeDocument/2006/relationships/slide"/><Relationship Id="rId43" Target="slides/slide13.xml" Type="http://schemas.openxmlformats.org/officeDocument/2006/relationships/slide"/><Relationship Id="rId44" Target="slides/slide14.xml" Type="http://schemas.openxmlformats.org/officeDocument/2006/relationships/slide"/><Relationship Id="rId45" Target="slides/slide15.xml" Type="http://schemas.openxmlformats.org/officeDocument/2006/relationships/slide"/><Relationship Id="rId46" Target="slides/slide16.xml" Type="http://schemas.openxmlformats.org/officeDocument/2006/relationships/slide"/><Relationship Id="rId47" Target="slides/slide17.xml" Type="http://schemas.openxmlformats.org/officeDocument/2006/relationships/slide"/><Relationship Id="rId48" Target="slides/slide18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22.png" Type="http://schemas.openxmlformats.org/officeDocument/2006/relationships/image"/><Relationship Id="rId9" Target="https://www.bsnsports.com/vault" TargetMode="External" Type="http://schemas.openxmlformats.org/officeDocument/2006/relationships/hyperlink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23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4.jpe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25.pn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4.jpe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26.pn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7.png" Type="http://schemas.openxmlformats.org/officeDocument/2006/relationships/image"/><Relationship Id="rId5" Target="../media/image28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29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15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Relationship Id="rId3" Target="../media/image17.jpeg" Type="http://schemas.openxmlformats.org/officeDocument/2006/relationships/image"/><Relationship Id="rId4" Target="../media/image18.jpeg" Type="http://schemas.openxmlformats.org/officeDocument/2006/relationships/image"/><Relationship Id="rId5" Target="../media/image19.jpeg" Type="http://schemas.openxmlformats.org/officeDocument/2006/relationships/image"/><Relationship Id="rId6" Target="../media/image20.jpe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2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673006" y="0"/>
            <a:ext cx="6614994" cy="697020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true" rot="0">
            <a:off x="0" y="1816898"/>
            <a:ext cx="8446888" cy="890046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true" flipV="true" rot="0">
            <a:off x="0" y="5396184"/>
            <a:ext cx="4641572" cy="4890816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2965764" y="4295775"/>
            <a:ext cx="12356473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spc="-612">
                <a:solidFill>
                  <a:srgbClr val="373951"/>
                </a:solidFill>
                <a:latin typeface="Montserrat Extra-Bold"/>
              </a:rPr>
              <a:t>LEGEND SPRINGS PTO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641572" y="5943600"/>
            <a:ext cx="8477937" cy="1180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ntserrat"/>
              </a:rPr>
              <a:t>GENERAL MEETING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Montserrat"/>
              </a:rPr>
              <a:t>March 1, 2023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82452" y="1028700"/>
            <a:ext cx="2271638" cy="1011911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818961" y="8246389"/>
            <a:ext cx="2271638" cy="10119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0" y="0"/>
            <a:ext cx="3514385" cy="370310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true" rot="0">
            <a:off x="14192068" y="5971124"/>
            <a:ext cx="4095932" cy="431587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514445" y="8246389"/>
            <a:ext cx="2271638" cy="101191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249954" y="1664563"/>
            <a:ext cx="15788092" cy="3478937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2807427" y="655787"/>
            <a:ext cx="7228428" cy="82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59"/>
              </a:lnSpc>
            </a:pPr>
            <a:r>
              <a:rPr lang="en-US" sz="4899" u="sng">
                <a:solidFill>
                  <a:srgbClr val="373951"/>
                </a:solidFill>
                <a:latin typeface="Montserrat Extra-Bold"/>
              </a:rPr>
              <a:t>SPIRIT GEAR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807427" y="5507097"/>
            <a:ext cx="7228428" cy="3485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057905" indent="-528952" lvl="1">
              <a:lnSpc>
                <a:spcPts val="6859"/>
              </a:lnSpc>
              <a:buFont typeface="Arial"/>
              <a:buChar char="•"/>
            </a:pPr>
            <a:r>
              <a:rPr lang="en-US" sz="4899">
                <a:solidFill>
                  <a:srgbClr val="373951"/>
                </a:solidFill>
                <a:latin typeface="Montserrat"/>
              </a:rPr>
              <a:t>STEAM Shirts</a:t>
            </a:r>
          </a:p>
          <a:p>
            <a:pPr marL="1057905" indent="-528952" lvl="1">
              <a:lnSpc>
                <a:spcPts val="6859"/>
              </a:lnSpc>
              <a:buFont typeface="Arial"/>
              <a:buChar char="•"/>
            </a:pPr>
            <a:r>
              <a:rPr lang="en-US" sz="4899">
                <a:solidFill>
                  <a:srgbClr val="373951"/>
                </a:solidFill>
                <a:latin typeface="Montserrat"/>
              </a:rPr>
              <a:t>Bulk Order</a:t>
            </a:r>
          </a:p>
          <a:p>
            <a:pPr marL="2115809" indent="-705270" lvl="2">
              <a:lnSpc>
                <a:spcPts val="6859"/>
              </a:lnSpc>
              <a:buFont typeface="Arial"/>
              <a:buChar char="⚬"/>
            </a:pPr>
            <a:r>
              <a:rPr lang="en-US" sz="4899" u="sng">
                <a:solidFill>
                  <a:srgbClr val="373951"/>
                </a:solidFill>
                <a:latin typeface="Montserrat"/>
                <a:hlinkClick r:id="rId9" tooltip="https://www.bsnsports.com/vault"/>
              </a:rPr>
              <a:t>Options</a:t>
            </a:r>
          </a:p>
          <a:p>
            <a:pPr marL="2115809" indent="-705270" lvl="2">
              <a:lnSpc>
                <a:spcPts val="6859"/>
              </a:lnSpc>
              <a:buFont typeface="Arial"/>
              <a:buChar char="⚬"/>
            </a:pPr>
            <a:r>
              <a:rPr lang="en-US" sz="4899">
                <a:solidFill>
                  <a:srgbClr val="373951"/>
                </a:solidFill>
                <a:latin typeface="Montserrat"/>
              </a:rPr>
              <a:t>Art Locker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14599" y="895350"/>
            <a:ext cx="12300472" cy="33166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19"/>
              </a:lnSpc>
            </a:pPr>
            <a:r>
              <a:rPr lang="en-US" sz="6299" u="sng">
                <a:solidFill>
                  <a:srgbClr val="373951"/>
                </a:solidFill>
                <a:latin typeface="Montserrat Extra-Bold"/>
              </a:rPr>
              <a:t>Mrs. Basl's Birthday</a:t>
            </a:r>
          </a:p>
          <a:p>
            <a:pPr algn="ctr">
              <a:lnSpc>
                <a:spcPts val="8819"/>
              </a:lnSpc>
            </a:pPr>
          </a:p>
          <a:p>
            <a:pPr algn="ctr">
              <a:lnSpc>
                <a:spcPts val="8819"/>
              </a:lnSpc>
            </a:pPr>
            <a:r>
              <a:rPr lang="en-US" sz="6299">
                <a:solidFill>
                  <a:srgbClr val="373951"/>
                </a:solidFill>
                <a:latin typeface="Montserrat Extra-Bold"/>
              </a:rPr>
              <a:t>Let's Party Like It's 1983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313185" y="0"/>
            <a:ext cx="12928882" cy="1362313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true" rot="0">
            <a:off x="0" y="5256053"/>
            <a:ext cx="4774563" cy="503094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82452" y="1028700"/>
            <a:ext cx="2271638" cy="101191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505988" y="8246389"/>
            <a:ext cx="2271638" cy="101191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14599" y="895350"/>
            <a:ext cx="12300472" cy="1087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19"/>
              </a:lnSpc>
            </a:pPr>
            <a:r>
              <a:rPr lang="en-US" sz="6299" u="sng">
                <a:solidFill>
                  <a:srgbClr val="373951"/>
                </a:solidFill>
                <a:latin typeface="Montserrat Extra-Bold"/>
              </a:rPr>
              <a:t>WatchD.O.G.S.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313185" y="0"/>
            <a:ext cx="12928882" cy="1362313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true" rot="0">
            <a:off x="0" y="5256053"/>
            <a:ext cx="4774563" cy="503094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82452" y="1028700"/>
            <a:ext cx="2271638" cy="101191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505988" y="8246389"/>
            <a:ext cx="2271638" cy="101191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8462797" y="4493487"/>
            <a:ext cx="6575855" cy="5096287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114599" y="2583194"/>
            <a:ext cx="9636125" cy="26044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057905" indent="-528952" lvl="1">
              <a:lnSpc>
                <a:spcPts val="6859"/>
              </a:lnSpc>
              <a:buFont typeface="Arial"/>
              <a:buChar char="•"/>
            </a:pPr>
            <a:r>
              <a:rPr lang="en-US" sz="4899">
                <a:solidFill>
                  <a:srgbClr val="373951"/>
                </a:solidFill>
                <a:latin typeface="Montserrat"/>
              </a:rPr>
              <a:t>Intro Event Complete</a:t>
            </a:r>
          </a:p>
          <a:p>
            <a:pPr marL="1057905" indent="-528952" lvl="1">
              <a:lnSpc>
                <a:spcPts val="6859"/>
              </a:lnSpc>
              <a:buFont typeface="Arial"/>
              <a:buChar char="•"/>
            </a:pPr>
            <a:r>
              <a:rPr lang="en-US" sz="4899">
                <a:solidFill>
                  <a:srgbClr val="373951"/>
                </a:solidFill>
                <a:latin typeface="Montserrat"/>
              </a:rPr>
              <a:t>Calendar release next week</a:t>
            </a:r>
          </a:p>
          <a:p>
            <a:pPr marL="1057905" indent="-528952" lvl="1">
              <a:lnSpc>
                <a:spcPts val="6859"/>
              </a:lnSpc>
              <a:buFont typeface="Arial"/>
              <a:buChar char="•"/>
            </a:pPr>
            <a:r>
              <a:rPr lang="en-US" sz="4899">
                <a:solidFill>
                  <a:srgbClr val="373951"/>
                </a:solidFill>
                <a:latin typeface="Montserrat"/>
              </a:rPr>
              <a:t>T-Shirts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14599" y="895350"/>
            <a:ext cx="12300472" cy="1087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19"/>
              </a:lnSpc>
            </a:pPr>
            <a:r>
              <a:rPr lang="en-US" sz="6299" u="sng">
                <a:solidFill>
                  <a:srgbClr val="373951"/>
                </a:solidFill>
                <a:latin typeface="Montserrat Extra-Bold"/>
              </a:rPr>
              <a:t>New Business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313185" y="0"/>
            <a:ext cx="12928882" cy="1362313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true" rot="0">
            <a:off x="0" y="5256053"/>
            <a:ext cx="4774563" cy="503094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82452" y="1028700"/>
            <a:ext cx="2271638" cy="101191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505988" y="8246389"/>
            <a:ext cx="2271638" cy="1011911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2114599" y="2423237"/>
            <a:ext cx="12300472" cy="34712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057905" indent="-528952" lvl="1">
              <a:lnSpc>
                <a:spcPts val="6859"/>
              </a:lnSpc>
              <a:buFont typeface="Arial"/>
              <a:buChar char="•"/>
            </a:pPr>
            <a:r>
              <a:rPr lang="en-US" sz="4899">
                <a:solidFill>
                  <a:srgbClr val="373951"/>
                </a:solidFill>
                <a:latin typeface="Montserrat"/>
              </a:rPr>
              <a:t>Staff Requests</a:t>
            </a:r>
          </a:p>
          <a:p>
            <a:pPr marL="2115809" indent="-705270" lvl="2">
              <a:lnSpc>
                <a:spcPts val="6859"/>
              </a:lnSpc>
              <a:buFont typeface="Arial"/>
              <a:buChar char="⚬"/>
            </a:pPr>
            <a:r>
              <a:rPr lang="en-US" sz="4899">
                <a:solidFill>
                  <a:srgbClr val="373951"/>
                </a:solidFill>
                <a:latin typeface="Montserrat"/>
              </a:rPr>
              <a:t>Mr. Craig Golf Cart - $300</a:t>
            </a:r>
          </a:p>
          <a:p>
            <a:pPr marL="2115809" indent="-705270" lvl="2">
              <a:lnSpc>
                <a:spcPts val="6859"/>
              </a:lnSpc>
              <a:buFont typeface="Arial"/>
              <a:buChar char="⚬"/>
            </a:pPr>
            <a:r>
              <a:rPr lang="en-US" sz="4899">
                <a:solidFill>
                  <a:srgbClr val="373951"/>
                </a:solidFill>
                <a:latin typeface="Montserrat"/>
              </a:rPr>
              <a:t>Movie License Reimbursement - $160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726565" y="942975"/>
            <a:ext cx="10958136" cy="1694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59"/>
              </a:lnSpc>
            </a:pPr>
            <a:r>
              <a:rPr lang="en-US" sz="4899" u="sng">
                <a:solidFill>
                  <a:srgbClr val="373951"/>
                </a:solidFill>
                <a:latin typeface="Montserrat Extra-Bold"/>
              </a:rPr>
              <a:t>DVUSD Business Partner Meeting Update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0" y="0"/>
            <a:ext cx="3514385" cy="3703101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2245138" y="641605"/>
            <a:ext cx="5736746" cy="5286469"/>
            <a:chOff x="0" y="0"/>
            <a:chExt cx="7648995" cy="7048626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4"/>
            <a:srcRect l="0" t="729" r="0" b="729"/>
            <a:stretch>
              <a:fillRect/>
            </a:stretch>
          </p:blipFill>
          <p:spPr>
            <a:xfrm>
              <a:off x="0" y="0"/>
              <a:ext cx="7648995" cy="7048626"/>
            </a:xfrm>
            <a:prstGeom prst="rect">
              <a:avLst/>
            </a:prstGeom>
          </p:spPr>
        </p:pic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true" rot="0">
            <a:off x="14192068" y="5971124"/>
            <a:ext cx="4095932" cy="4315876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514445" y="8246389"/>
            <a:ext cx="2271638" cy="1011911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726565" y="3246218"/>
            <a:ext cx="10958136" cy="82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59"/>
              </a:lnSpc>
              <a:spcBef>
                <a:spcPct val="0"/>
              </a:spcBef>
            </a:pPr>
            <a:r>
              <a:rPr lang="en-US" sz="4899">
                <a:solidFill>
                  <a:srgbClr val="373951"/>
                </a:solidFill>
                <a:latin typeface="Montserrat"/>
              </a:rPr>
              <a:t>Alex Louis, Secretary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726565" y="942975"/>
            <a:ext cx="10958136" cy="82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59"/>
              </a:lnSpc>
            </a:pPr>
            <a:r>
              <a:rPr lang="en-US" sz="4899" u="sng">
                <a:solidFill>
                  <a:srgbClr val="373951"/>
                </a:solidFill>
                <a:latin typeface="Montserrat Extra-Bold"/>
              </a:rPr>
              <a:t>Father-Daughter Dance Update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0" y="0"/>
            <a:ext cx="3514385" cy="370310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true" rot="0">
            <a:off x="14192068" y="5971124"/>
            <a:ext cx="4095932" cy="431587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514445" y="8246389"/>
            <a:ext cx="2271638" cy="101191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9347576" y="2167207"/>
            <a:ext cx="8674249" cy="6197134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2726565" y="3246218"/>
            <a:ext cx="10958136" cy="82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59"/>
              </a:lnSpc>
              <a:spcBef>
                <a:spcPct val="0"/>
              </a:spcBef>
            </a:pPr>
            <a:r>
              <a:rPr lang="en-US" sz="4899">
                <a:solidFill>
                  <a:srgbClr val="373951"/>
                </a:solidFill>
                <a:latin typeface="Montserrat"/>
              </a:rPr>
              <a:t>Cassie Woolgar, VP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22359" y="571817"/>
            <a:ext cx="6866322" cy="82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59"/>
              </a:lnSpc>
            </a:pPr>
            <a:r>
              <a:rPr lang="en-US" sz="4899" u="sng">
                <a:solidFill>
                  <a:srgbClr val="373951"/>
                </a:solidFill>
                <a:latin typeface="Montserrat Extra-Bold"/>
              </a:rPr>
              <a:t>Upcoming Events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0" y="0"/>
            <a:ext cx="3514385" cy="3703101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2245138" y="641605"/>
            <a:ext cx="5736746" cy="5286469"/>
            <a:chOff x="0" y="0"/>
            <a:chExt cx="7648995" cy="7048626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4"/>
            <a:srcRect l="0" t="729" r="0" b="729"/>
            <a:stretch>
              <a:fillRect/>
            </a:stretch>
          </p:blipFill>
          <p:spPr>
            <a:xfrm>
              <a:off x="0" y="0"/>
              <a:ext cx="7648995" cy="7048626"/>
            </a:xfrm>
            <a:prstGeom prst="rect">
              <a:avLst/>
            </a:prstGeom>
          </p:spPr>
        </p:pic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true" rot="0">
            <a:off x="14192068" y="5971124"/>
            <a:ext cx="4095932" cy="4315876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514445" y="8246389"/>
            <a:ext cx="2271638" cy="1011911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3022359" y="1333183"/>
            <a:ext cx="9843427" cy="8017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48089" indent="-374044" lvl="1">
              <a:lnSpc>
                <a:spcPts val="4850"/>
              </a:lnSpc>
              <a:buFont typeface="Arial"/>
              <a:buChar char="•"/>
            </a:pPr>
            <a:r>
              <a:rPr lang="en-US" sz="3464">
                <a:solidFill>
                  <a:srgbClr val="000000"/>
                </a:solidFill>
                <a:latin typeface="Montserrat"/>
              </a:rPr>
              <a:t>March</a:t>
            </a:r>
          </a:p>
          <a:p>
            <a:pPr marL="1496177" indent="-498726" lvl="2">
              <a:lnSpc>
                <a:spcPts val="4850"/>
              </a:lnSpc>
              <a:buFont typeface="Arial"/>
              <a:buChar char="⚬"/>
            </a:pPr>
            <a:r>
              <a:rPr lang="en-US" sz="3464">
                <a:solidFill>
                  <a:srgbClr val="000000"/>
                </a:solidFill>
                <a:latin typeface="Montserrat"/>
              </a:rPr>
              <a:t>1: Basl Birthday</a:t>
            </a:r>
          </a:p>
          <a:p>
            <a:pPr marL="1496177" indent="-498726" lvl="2">
              <a:lnSpc>
                <a:spcPts val="4850"/>
              </a:lnSpc>
              <a:buFont typeface="Arial"/>
              <a:buChar char="⚬"/>
            </a:pPr>
            <a:r>
              <a:rPr lang="en-US" sz="3464">
                <a:solidFill>
                  <a:srgbClr val="000000"/>
                </a:solidFill>
                <a:latin typeface="Montserrat"/>
              </a:rPr>
              <a:t>20: Perfection on Wheels Anti-Bullying BMX Bike Show</a:t>
            </a:r>
          </a:p>
          <a:p>
            <a:pPr marL="1496177" indent="-498726" lvl="2">
              <a:lnSpc>
                <a:spcPts val="4850"/>
              </a:lnSpc>
              <a:buFont typeface="Arial"/>
              <a:buChar char="⚬"/>
            </a:pPr>
            <a:r>
              <a:rPr lang="en-US" sz="3464">
                <a:solidFill>
                  <a:srgbClr val="000000"/>
                </a:solidFill>
                <a:latin typeface="Montserrat"/>
              </a:rPr>
              <a:t>23: Jet's Give Back Night</a:t>
            </a:r>
          </a:p>
          <a:p>
            <a:pPr marL="1496177" indent="-498726" lvl="2">
              <a:lnSpc>
                <a:spcPts val="4850"/>
              </a:lnSpc>
              <a:buFont typeface="Arial"/>
              <a:buChar char="⚬"/>
            </a:pPr>
            <a:r>
              <a:rPr lang="en-US" sz="3464">
                <a:solidFill>
                  <a:srgbClr val="000000"/>
                </a:solidFill>
                <a:latin typeface="Montserrat"/>
              </a:rPr>
              <a:t>31: Daddy-Daughter Dance</a:t>
            </a:r>
          </a:p>
          <a:p>
            <a:pPr marL="748089" indent="-374044" lvl="1">
              <a:lnSpc>
                <a:spcPts val="4850"/>
              </a:lnSpc>
              <a:buFont typeface="Arial"/>
              <a:buChar char="•"/>
            </a:pPr>
            <a:r>
              <a:rPr lang="en-US" sz="3464">
                <a:solidFill>
                  <a:srgbClr val="000000"/>
                </a:solidFill>
                <a:latin typeface="Montserrat"/>
              </a:rPr>
              <a:t>April</a:t>
            </a:r>
          </a:p>
          <a:p>
            <a:pPr marL="1496177" indent="-498726" lvl="2">
              <a:lnSpc>
                <a:spcPts val="4850"/>
              </a:lnSpc>
              <a:buFont typeface="Arial"/>
              <a:buChar char="⚬"/>
            </a:pPr>
            <a:r>
              <a:rPr lang="en-US" sz="3464">
                <a:solidFill>
                  <a:srgbClr val="000000"/>
                </a:solidFill>
                <a:latin typeface="Montserrat"/>
              </a:rPr>
              <a:t>12: Chipotle Give Back Night</a:t>
            </a:r>
          </a:p>
          <a:p>
            <a:pPr marL="1496177" indent="-498726" lvl="2">
              <a:lnSpc>
                <a:spcPts val="4850"/>
              </a:lnSpc>
              <a:buFont typeface="Arial"/>
              <a:buChar char="⚬"/>
            </a:pPr>
            <a:r>
              <a:rPr lang="en-US" sz="3464">
                <a:solidFill>
                  <a:srgbClr val="000000"/>
                </a:solidFill>
                <a:latin typeface="Montserrat"/>
              </a:rPr>
              <a:t>Possible Great Skate Night</a:t>
            </a:r>
          </a:p>
          <a:p>
            <a:pPr marL="748089" indent="-374044" lvl="1">
              <a:lnSpc>
                <a:spcPts val="4850"/>
              </a:lnSpc>
              <a:buFont typeface="Arial"/>
              <a:buChar char="•"/>
            </a:pPr>
            <a:r>
              <a:rPr lang="en-US" sz="3464">
                <a:solidFill>
                  <a:srgbClr val="000000"/>
                </a:solidFill>
                <a:latin typeface="Montserrat"/>
              </a:rPr>
              <a:t>May</a:t>
            </a:r>
          </a:p>
          <a:p>
            <a:pPr marL="1496177" indent="-498726" lvl="2">
              <a:lnSpc>
                <a:spcPts val="4850"/>
              </a:lnSpc>
              <a:buFont typeface="Arial"/>
              <a:buChar char="⚬"/>
            </a:pPr>
            <a:r>
              <a:rPr lang="en-US" sz="3464">
                <a:solidFill>
                  <a:srgbClr val="000000"/>
                </a:solidFill>
                <a:latin typeface="Montserrat"/>
              </a:rPr>
              <a:t>1-5: Teacher Appreciation Week</a:t>
            </a:r>
          </a:p>
          <a:p>
            <a:pPr marL="1496177" indent="-498726" lvl="2">
              <a:lnSpc>
                <a:spcPts val="4850"/>
              </a:lnSpc>
              <a:buFont typeface="Arial"/>
              <a:buChar char="⚬"/>
            </a:pPr>
            <a:r>
              <a:rPr lang="en-US" sz="3464">
                <a:solidFill>
                  <a:srgbClr val="000000"/>
                </a:solidFill>
                <a:latin typeface="Montserrat"/>
              </a:rPr>
              <a:t>4: Peter Piper Give Back Night</a:t>
            </a:r>
          </a:p>
          <a:p>
            <a:pPr marL="1496177" indent="-498726" lvl="2">
              <a:lnSpc>
                <a:spcPts val="4850"/>
              </a:lnSpc>
              <a:buFont typeface="Arial"/>
              <a:buChar char="⚬"/>
            </a:pPr>
            <a:r>
              <a:rPr lang="en-US" sz="3464">
                <a:solidFill>
                  <a:srgbClr val="000000"/>
                </a:solidFill>
                <a:latin typeface="Montserrat"/>
              </a:rPr>
              <a:t>12: Mother-Son Game Night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0" y="0"/>
            <a:ext cx="3514385" cy="370310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true" rot="0">
            <a:off x="14192068" y="5971124"/>
            <a:ext cx="4095932" cy="4315876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418492" y="1483827"/>
            <a:ext cx="6358076" cy="6762561"/>
            <a:chOff x="0" y="0"/>
            <a:chExt cx="8477435" cy="9016748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6"/>
            <a:srcRect l="0" t="1516" r="0" b="1516"/>
            <a:stretch>
              <a:fillRect/>
            </a:stretch>
          </p:blipFill>
          <p:spPr>
            <a:xfrm>
              <a:off x="0" y="0"/>
              <a:ext cx="8477435" cy="9016748"/>
            </a:xfrm>
            <a:prstGeom prst="rect">
              <a:avLst/>
            </a:prstGeom>
          </p:spPr>
        </p:pic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514445" y="8246389"/>
            <a:ext cx="2271638" cy="1011911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2528066" y="1398102"/>
            <a:ext cx="7890425" cy="82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59"/>
              </a:lnSpc>
            </a:pPr>
            <a:r>
              <a:rPr lang="en-US" sz="4899" u="sng">
                <a:solidFill>
                  <a:srgbClr val="373951"/>
                </a:solidFill>
                <a:latin typeface="Montserrat Extra-Bold"/>
              </a:rPr>
              <a:t>VOLUNTEER ROUND UP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528066" y="2476860"/>
            <a:ext cx="7760875" cy="1304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5646" indent="-377823" lvl="1">
              <a:lnSpc>
                <a:spcPts val="5249"/>
              </a:lnSpc>
              <a:buFont typeface="Arial"/>
              <a:buChar char="•"/>
            </a:pPr>
            <a:r>
              <a:rPr lang="en-US" sz="3499">
                <a:solidFill>
                  <a:srgbClr val="373951"/>
                </a:solidFill>
                <a:latin typeface="Montserrat"/>
              </a:rPr>
              <a:t>SignUp.com</a:t>
            </a:r>
          </a:p>
          <a:p>
            <a:pPr marL="755646" indent="-377823" lvl="1">
              <a:lnSpc>
                <a:spcPts val="5249"/>
              </a:lnSpc>
              <a:buFont typeface="Arial"/>
              <a:buChar char="•"/>
            </a:pPr>
            <a:r>
              <a:rPr lang="en-US" sz="3499">
                <a:solidFill>
                  <a:srgbClr val="373951"/>
                </a:solidFill>
                <a:latin typeface="Montserrat"/>
              </a:rPr>
              <a:t>Annual list of opportunites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614763" y="0"/>
            <a:ext cx="6673237" cy="703157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true" rot="0">
            <a:off x="-3472792" y="1381774"/>
            <a:ext cx="8451402" cy="890522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82452" y="1028700"/>
            <a:ext cx="2271638" cy="101191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2666672" y="2174163"/>
            <a:ext cx="13963316" cy="7845368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2666672" y="1077773"/>
            <a:ext cx="7870606" cy="82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59"/>
              </a:lnSpc>
            </a:pPr>
            <a:r>
              <a:rPr lang="en-US" sz="4899" u="sng">
                <a:solidFill>
                  <a:srgbClr val="373951"/>
                </a:solidFill>
                <a:latin typeface="Montserrat Extra-Bold"/>
              </a:rPr>
              <a:t>Questions &amp; Comments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666672" y="2088438"/>
            <a:ext cx="13997753" cy="1694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>
                <a:solidFill>
                  <a:srgbClr val="000000"/>
                </a:solidFill>
                <a:latin typeface="Montserrat Extra-Bold Bold"/>
              </a:rPr>
              <a:t>The PTO? I've heard of them. Crazy gangsters.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644435" y="8324716"/>
            <a:ext cx="12042227" cy="1694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>
                <a:solidFill>
                  <a:srgbClr val="000000"/>
                </a:solidFill>
                <a:latin typeface="Montserrat Extra-Bold Bold"/>
              </a:rPr>
              <a:t>You have to change your identity to get out.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15025" y="1644594"/>
            <a:ext cx="10041891" cy="1499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349"/>
              </a:lnSpc>
            </a:pPr>
            <a:r>
              <a:rPr lang="en-US" sz="8821" spc="-599">
                <a:solidFill>
                  <a:srgbClr val="000000"/>
                </a:solidFill>
                <a:latin typeface="Montserrat Extra-Bold"/>
              </a:rPr>
              <a:t>MEETING AGENDA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815025" y="3801769"/>
            <a:ext cx="6907099" cy="44446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96962" indent="-298481" lvl="1">
              <a:lnSpc>
                <a:spcPts val="3870"/>
              </a:lnSpc>
              <a:buFont typeface="Arial"/>
              <a:buChar char="•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Call to Order</a:t>
            </a:r>
          </a:p>
          <a:p>
            <a:pPr algn="just" marL="596962" indent="-298481" lvl="1">
              <a:lnSpc>
                <a:spcPts val="3870"/>
              </a:lnSpc>
              <a:buFont typeface="Arial"/>
              <a:buChar char="•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Old Business</a:t>
            </a:r>
          </a:p>
          <a:p>
            <a:pPr algn="just" marL="1193925" indent="-397975" lvl="2">
              <a:lnSpc>
                <a:spcPts val="3870"/>
              </a:lnSpc>
              <a:buFont typeface="Arial"/>
              <a:buChar char="⚬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Approve Prior Meeting Minutes</a:t>
            </a:r>
          </a:p>
          <a:p>
            <a:pPr algn="just" marL="1193925" indent="-397975" lvl="2">
              <a:lnSpc>
                <a:spcPts val="3870"/>
              </a:lnSpc>
              <a:buFont typeface="Arial"/>
              <a:buChar char="⚬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Treasurer Report</a:t>
            </a:r>
          </a:p>
          <a:p>
            <a:pPr algn="just" marL="1193925" indent="-397975" lvl="2">
              <a:lnSpc>
                <a:spcPts val="3870"/>
              </a:lnSpc>
              <a:buFont typeface="Arial"/>
              <a:buChar char="⚬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APEX Wrap-Up</a:t>
            </a:r>
          </a:p>
          <a:p>
            <a:pPr algn="just" marL="1193925" indent="-397975" lvl="2">
              <a:lnSpc>
                <a:spcPts val="3870"/>
              </a:lnSpc>
              <a:buFont typeface="Arial"/>
              <a:buChar char="⚬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Lego Minifig Update</a:t>
            </a:r>
          </a:p>
          <a:p>
            <a:pPr algn="just" marL="1193925" indent="-397975" lvl="2">
              <a:lnSpc>
                <a:spcPts val="3870"/>
              </a:lnSpc>
              <a:buFont typeface="Arial"/>
              <a:buChar char="⚬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Spirit Gear</a:t>
            </a:r>
          </a:p>
          <a:p>
            <a:pPr algn="just" marL="1193925" indent="-397975" lvl="2">
              <a:lnSpc>
                <a:spcPts val="3870"/>
              </a:lnSpc>
              <a:buFont typeface="Arial"/>
              <a:buChar char="⚬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Basl Birthday</a:t>
            </a:r>
          </a:p>
          <a:p>
            <a:pPr algn="just" marL="1193925" indent="-397975" lvl="2">
              <a:lnSpc>
                <a:spcPts val="3870"/>
              </a:lnSpc>
              <a:buFont typeface="Arial"/>
              <a:buChar char="⚬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Watch Dogs</a:t>
            </a:r>
          </a:p>
        </p:txBody>
      </p:sp>
      <p:sp>
        <p:nvSpPr>
          <p:cNvPr name="AutoShape 4" id="4"/>
          <p:cNvSpPr/>
          <p:nvPr/>
        </p:nvSpPr>
        <p:spPr>
          <a:xfrm rot="0">
            <a:off x="1336207" y="3347124"/>
            <a:ext cx="1745636" cy="0"/>
          </a:xfrm>
          <a:prstGeom prst="line">
            <a:avLst/>
          </a:prstGeom>
          <a:ln cap="flat" w="28575">
            <a:solidFill>
              <a:srgbClr val="373951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313185" y="0"/>
            <a:ext cx="12928882" cy="13623138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true" rot="0">
            <a:off x="0" y="5256053"/>
            <a:ext cx="4774563" cy="5030947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82452" y="1028700"/>
            <a:ext cx="2271638" cy="1011911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505988" y="8246389"/>
            <a:ext cx="2271638" cy="1011911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9160507" y="4154073"/>
            <a:ext cx="6907099" cy="4435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96962" indent="-298481" lvl="1">
              <a:lnSpc>
                <a:spcPts val="3870"/>
              </a:lnSpc>
              <a:buFont typeface="Arial"/>
              <a:buChar char="•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New Business</a:t>
            </a:r>
          </a:p>
          <a:p>
            <a:pPr marL="1193925" indent="-397975" lvl="2">
              <a:lnSpc>
                <a:spcPts val="3870"/>
              </a:lnSpc>
              <a:buFont typeface="Arial"/>
              <a:buChar char="⚬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Financial Requests</a:t>
            </a:r>
          </a:p>
          <a:p>
            <a:pPr marL="1790887" indent="-447722" lvl="3">
              <a:lnSpc>
                <a:spcPts val="3870"/>
              </a:lnSpc>
              <a:buFont typeface="Arial"/>
              <a:buChar char="￭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Mr. Craig Golf Cart</a:t>
            </a:r>
          </a:p>
          <a:p>
            <a:pPr marL="1790887" indent="-447722" lvl="3">
              <a:lnSpc>
                <a:spcPts val="3870"/>
              </a:lnSpc>
              <a:buFont typeface="Arial"/>
              <a:buChar char="￭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Library Movie License</a:t>
            </a:r>
          </a:p>
          <a:p>
            <a:pPr marL="1193925" indent="-397975" lvl="2">
              <a:lnSpc>
                <a:spcPts val="3870"/>
              </a:lnSpc>
              <a:buFont typeface="Arial"/>
              <a:buChar char="⚬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DVUSD Business Partner Meeting Update</a:t>
            </a:r>
          </a:p>
          <a:p>
            <a:pPr marL="1193925" indent="-397975" lvl="2">
              <a:lnSpc>
                <a:spcPts val="3870"/>
              </a:lnSpc>
              <a:buFont typeface="Arial"/>
              <a:buChar char="⚬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Father-Daughter Dance</a:t>
            </a:r>
          </a:p>
          <a:p>
            <a:pPr marL="1193925" indent="-397975" lvl="2">
              <a:lnSpc>
                <a:spcPts val="3870"/>
              </a:lnSpc>
              <a:buFont typeface="Arial"/>
              <a:buChar char="⚬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Open Forum</a:t>
            </a:r>
          </a:p>
          <a:p>
            <a:pPr marL="1193925" indent="-397975" lvl="2">
              <a:lnSpc>
                <a:spcPts val="3870"/>
              </a:lnSpc>
              <a:buFont typeface="Arial"/>
              <a:buChar char="⚬"/>
            </a:pPr>
            <a:r>
              <a:rPr lang="en-US" sz="2764">
                <a:solidFill>
                  <a:srgbClr val="000000"/>
                </a:solidFill>
                <a:latin typeface="Montserrat"/>
              </a:rPr>
              <a:t>Raffle for Spring Training Tickets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673006" y="0"/>
            <a:ext cx="6614994" cy="697020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true" rot="0">
            <a:off x="0" y="1816898"/>
            <a:ext cx="8446888" cy="890046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true" flipV="true" rot="0">
            <a:off x="0" y="5396184"/>
            <a:ext cx="4641572" cy="4890816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2965764" y="4305300"/>
            <a:ext cx="12356473" cy="2752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60"/>
              </a:lnSpc>
            </a:pPr>
            <a:r>
              <a:rPr lang="en-US" sz="7900" spc="-537">
                <a:solidFill>
                  <a:srgbClr val="373951"/>
                </a:solidFill>
                <a:latin typeface="Montserrat Extra-Bold"/>
              </a:rPr>
              <a:t>Approve Prior Meeting Minutes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82452" y="1028700"/>
            <a:ext cx="2271638" cy="101191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818961" y="8246389"/>
            <a:ext cx="2271638" cy="10119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313185" y="0"/>
            <a:ext cx="12928882" cy="1362313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true" rot="0">
            <a:off x="0" y="5256053"/>
            <a:ext cx="4774563" cy="503094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82452" y="1028700"/>
            <a:ext cx="2271638" cy="101191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505988" y="8246389"/>
            <a:ext cx="2271638" cy="101191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/>
          <a:srcRect l="0" t="0" r="0" b="7399"/>
          <a:stretch>
            <a:fillRect/>
          </a:stretch>
        </p:blipFill>
        <p:spPr>
          <a:xfrm flipH="false" flipV="false" rot="0">
            <a:off x="453367" y="1854432"/>
            <a:ext cx="17525653" cy="6592125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10770135" y="5676157"/>
            <a:ext cx="4154244" cy="318134"/>
            <a:chOff x="0" y="0"/>
            <a:chExt cx="1094122" cy="83788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1094122" cy="83788"/>
            </a:xfrm>
            <a:custGeom>
              <a:avLst/>
              <a:gdLst/>
              <a:ahLst/>
              <a:cxnLst/>
              <a:rect r="r" b="b" t="t" l="l"/>
              <a:pathLst>
                <a:path h="83788" w="1094122">
                  <a:moveTo>
                    <a:pt x="0" y="0"/>
                  </a:moveTo>
                  <a:lnTo>
                    <a:pt x="1094122" y="0"/>
                  </a:lnTo>
                  <a:lnTo>
                    <a:pt x="1094122" y="83788"/>
                  </a:lnTo>
                  <a:lnTo>
                    <a:pt x="0" y="83788"/>
                  </a:lnTo>
                  <a:close/>
                </a:path>
              </a:pathLst>
            </a:custGeom>
            <a:solidFill>
              <a:srgbClr val="FCFCFE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90500"/>
              <a:ext cx="812800" cy="1003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19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3256873" y="347345"/>
            <a:ext cx="7228428" cy="82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59"/>
              </a:lnSpc>
            </a:pPr>
            <a:r>
              <a:rPr lang="en-US" sz="4899" u="sng">
                <a:solidFill>
                  <a:srgbClr val="373951"/>
                </a:solidFill>
                <a:latin typeface="Montserrat Extra-Bold"/>
              </a:rPr>
              <a:t>Treasurer's Report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256873" y="1165086"/>
            <a:ext cx="7228428" cy="662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59"/>
              </a:lnSpc>
            </a:pPr>
            <a:r>
              <a:rPr lang="en-US" sz="3900">
                <a:solidFill>
                  <a:srgbClr val="373951"/>
                </a:solidFill>
                <a:latin typeface="Montserrat Extra-Bold"/>
              </a:rPr>
              <a:t>Budget Review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46958" y="5628532"/>
            <a:ext cx="2741454" cy="3657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373951"/>
                </a:solidFill>
                <a:latin typeface="Belleza"/>
              </a:rPr>
              <a:t>Community Game Night 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316976" y="9182100"/>
            <a:ext cx="13058298" cy="60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373951"/>
                </a:solidFill>
                <a:latin typeface="Montserrat Extra-Bold"/>
              </a:rPr>
              <a:t>Account Balance: $79,752.01 ($18,028.98 without APEX)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008561" y="5628532"/>
            <a:ext cx="733425" cy="3657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373951"/>
                </a:solidFill>
                <a:latin typeface="Belleza"/>
              </a:rPr>
              <a:t>170.23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313185" y="0"/>
            <a:ext cx="12928882" cy="1362313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82452" y="1028700"/>
            <a:ext cx="2271638" cy="101191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505988" y="8246389"/>
            <a:ext cx="2271638" cy="1011911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0770135" y="5676157"/>
            <a:ext cx="4154244" cy="318134"/>
            <a:chOff x="0" y="0"/>
            <a:chExt cx="1094122" cy="83788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1094122" cy="83788"/>
            </a:xfrm>
            <a:custGeom>
              <a:avLst/>
              <a:gdLst/>
              <a:ahLst/>
              <a:cxnLst/>
              <a:rect r="r" b="b" t="t" l="l"/>
              <a:pathLst>
                <a:path h="83788" w="1094122">
                  <a:moveTo>
                    <a:pt x="0" y="0"/>
                  </a:moveTo>
                  <a:lnTo>
                    <a:pt x="1094122" y="0"/>
                  </a:lnTo>
                  <a:lnTo>
                    <a:pt x="1094122" y="83788"/>
                  </a:lnTo>
                  <a:lnTo>
                    <a:pt x="0" y="83788"/>
                  </a:lnTo>
                  <a:close/>
                </a:path>
              </a:pathLst>
            </a:custGeom>
            <a:solidFill>
              <a:srgbClr val="FCFCFE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0"/>
              <a:ext cx="812800" cy="1003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19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270894" y="706615"/>
            <a:ext cx="7228428" cy="82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59"/>
              </a:lnSpc>
            </a:pPr>
            <a:r>
              <a:rPr lang="en-US" sz="4899" u="sng">
                <a:solidFill>
                  <a:srgbClr val="373951"/>
                </a:solidFill>
                <a:latin typeface="Montserrat Extra-Bold"/>
              </a:rPr>
              <a:t>Treasurer's Report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70894" y="1964411"/>
            <a:ext cx="12546385" cy="8001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 u="sng">
                <a:solidFill>
                  <a:srgbClr val="373951"/>
                </a:solidFill>
                <a:latin typeface="Montserrat"/>
              </a:rPr>
              <a:t>Remainder of Year Income</a:t>
            </a:r>
          </a:p>
          <a:p>
            <a:pPr marL="885189" indent="-442594" lvl="1">
              <a:lnSpc>
                <a:spcPts val="5739"/>
              </a:lnSpc>
              <a:buFont typeface="Arial"/>
              <a:buChar char="•"/>
            </a:pPr>
            <a:r>
              <a:rPr lang="en-US" sz="4099">
                <a:solidFill>
                  <a:srgbClr val="373951"/>
                </a:solidFill>
                <a:latin typeface="Montserrat"/>
              </a:rPr>
              <a:t>Father-Daughter Dance          $2500</a:t>
            </a:r>
          </a:p>
          <a:p>
            <a:pPr marL="885189" indent="-442594" lvl="1">
              <a:lnSpc>
                <a:spcPts val="5739"/>
              </a:lnSpc>
              <a:buFont typeface="Arial"/>
              <a:buChar char="•"/>
            </a:pPr>
            <a:r>
              <a:rPr lang="en-US" sz="4099">
                <a:solidFill>
                  <a:srgbClr val="373951"/>
                </a:solidFill>
                <a:latin typeface="Montserrat"/>
              </a:rPr>
              <a:t>Mother-Son Bingo                     $1950</a:t>
            </a:r>
          </a:p>
          <a:p>
            <a:pPr marL="885189" indent="-442594" lvl="1">
              <a:lnSpc>
                <a:spcPts val="5739"/>
              </a:lnSpc>
              <a:buFont typeface="Arial"/>
              <a:buChar char="•"/>
            </a:pPr>
            <a:r>
              <a:rPr lang="en-US" sz="4099">
                <a:solidFill>
                  <a:srgbClr val="373951"/>
                </a:solidFill>
                <a:latin typeface="Montserrat"/>
              </a:rPr>
              <a:t>STEAM Shirts                               ?</a:t>
            </a:r>
          </a:p>
          <a:p>
            <a:pPr marL="885189" indent="-442594" lvl="1">
              <a:lnSpc>
                <a:spcPts val="5739"/>
              </a:lnSpc>
              <a:buFont typeface="Arial"/>
              <a:buChar char="•"/>
            </a:pPr>
            <a:r>
              <a:rPr lang="en-US" sz="4099">
                <a:solidFill>
                  <a:srgbClr val="373951"/>
                </a:solidFill>
                <a:latin typeface="Montserrat"/>
              </a:rPr>
              <a:t>Give Back Nights                     ~$1000</a:t>
            </a:r>
          </a:p>
          <a:p>
            <a:pPr>
              <a:lnSpc>
                <a:spcPts val="5739"/>
              </a:lnSpc>
            </a:pPr>
            <a:r>
              <a:rPr lang="en-US" sz="4099">
                <a:solidFill>
                  <a:srgbClr val="373951"/>
                </a:solidFill>
                <a:latin typeface="Montserrat"/>
              </a:rPr>
              <a:t>                                                              </a:t>
            </a:r>
            <a:r>
              <a:rPr lang="en-US" sz="4099">
                <a:solidFill>
                  <a:srgbClr val="000000"/>
                </a:solidFill>
                <a:latin typeface="Montserrat"/>
              </a:rPr>
              <a:t>             $5450</a:t>
            </a:r>
          </a:p>
          <a:p>
            <a:pPr>
              <a:lnSpc>
                <a:spcPts val="5739"/>
              </a:lnSpc>
            </a:pPr>
            <a:r>
              <a:rPr lang="en-US" sz="4099" u="sng">
                <a:solidFill>
                  <a:srgbClr val="373951"/>
                </a:solidFill>
                <a:latin typeface="Montserrat"/>
              </a:rPr>
              <a:t>Remainder of year Expenses</a:t>
            </a:r>
          </a:p>
          <a:p>
            <a:pPr marL="885189" indent="-442594" lvl="1">
              <a:lnSpc>
                <a:spcPts val="5739"/>
              </a:lnSpc>
              <a:buFont typeface="Arial"/>
              <a:buChar char="•"/>
            </a:pPr>
            <a:r>
              <a:rPr lang="en-US" sz="4099">
                <a:solidFill>
                  <a:srgbClr val="373951"/>
                </a:solidFill>
                <a:latin typeface="Montserrat"/>
              </a:rPr>
              <a:t>BMX Show                                   $2097</a:t>
            </a:r>
          </a:p>
          <a:p>
            <a:pPr marL="885189" indent="-442594" lvl="1">
              <a:lnSpc>
                <a:spcPts val="5739"/>
              </a:lnSpc>
              <a:buFont typeface="Arial"/>
              <a:buChar char="•"/>
            </a:pPr>
            <a:r>
              <a:rPr lang="en-US" sz="4099">
                <a:solidFill>
                  <a:srgbClr val="373951"/>
                </a:solidFill>
                <a:latin typeface="Montserrat"/>
              </a:rPr>
              <a:t>Appreciation Week                   $2500</a:t>
            </a:r>
          </a:p>
          <a:p>
            <a:pPr marL="885189" indent="-442594" lvl="1">
              <a:lnSpc>
                <a:spcPts val="5739"/>
              </a:lnSpc>
              <a:buFont typeface="Arial"/>
              <a:buChar char="•"/>
            </a:pPr>
            <a:r>
              <a:rPr lang="en-US" sz="4099">
                <a:solidFill>
                  <a:srgbClr val="373951"/>
                </a:solidFill>
                <a:latin typeface="Montserrat"/>
              </a:rPr>
              <a:t>End-of-School Treat  (Rita's?) $1350</a:t>
            </a:r>
          </a:p>
          <a:p>
            <a:pPr>
              <a:lnSpc>
                <a:spcPts val="5739"/>
              </a:lnSpc>
            </a:pPr>
            <a:r>
              <a:rPr lang="en-US" sz="4099">
                <a:solidFill>
                  <a:srgbClr val="373951"/>
                </a:solidFill>
                <a:latin typeface="Montserrat"/>
              </a:rPr>
              <a:t>                                                                           </a:t>
            </a:r>
            <a:r>
              <a:rPr lang="en-US" sz="4099">
                <a:solidFill>
                  <a:srgbClr val="FF3131"/>
                </a:solidFill>
                <a:latin typeface="Montserrat"/>
              </a:rPr>
              <a:t>$5947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415218" y="4055743"/>
            <a:ext cx="9457564" cy="1087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299" u="sng">
                <a:solidFill>
                  <a:srgbClr val="373951"/>
                </a:solidFill>
                <a:latin typeface="Montserrat Extra-Bold"/>
              </a:rPr>
              <a:t>APEX Wrap Up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313185" y="0"/>
            <a:ext cx="12928882" cy="1362313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true" rot="0">
            <a:off x="0" y="5256053"/>
            <a:ext cx="4774563" cy="503094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82452" y="1028700"/>
            <a:ext cx="2271638" cy="101191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505988" y="8246389"/>
            <a:ext cx="2271638" cy="101191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5261700" y="52604"/>
            <a:ext cx="7768507" cy="10047360"/>
            <a:chOff x="0" y="0"/>
            <a:chExt cx="10127831" cy="1309878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10127869" cy="13098780"/>
            </a:xfrm>
            <a:custGeom>
              <a:avLst/>
              <a:gdLst/>
              <a:ahLst/>
              <a:cxnLst/>
              <a:rect r="r" b="b" t="t" l="l"/>
              <a:pathLst>
                <a:path h="13098780" w="10127869">
                  <a:moveTo>
                    <a:pt x="0" y="0"/>
                  </a:moveTo>
                  <a:lnTo>
                    <a:pt x="0" y="13098780"/>
                  </a:lnTo>
                  <a:lnTo>
                    <a:pt x="10127869" y="13098780"/>
                  </a:lnTo>
                  <a:lnTo>
                    <a:pt x="10127869" y="0"/>
                  </a:lnTo>
                  <a:close/>
                </a:path>
              </a:pathLst>
            </a:custGeom>
            <a:blipFill>
              <a:blip r:embed="rId2"/>
              <a:stretch>
                <a:fillRect l="0" r="0" t="0" b="0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9912281" y="5897490"/>
            <a:ext cx="458502" cy="205867"/>
            <a:chOff x="0" y="0"/>
            <a:chExt cx="448310" cy="20129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448310" cy="201295"/>
            </a:xfrm>
            <a:custGeom>
              <a:avLst/>
              <a:gdLst/>
              <a:ahLst/>
              <a:cxnLst/>
              <a:rect r="r" b="b" t="t" l="l"/>
              <a:pathLst>
                <a:path h="201295" w="448310">
                  <a:moveTo>
                    <a:pt x="0" y="201295"/>
                  </a:moveTo>
                  <a:lnTo>
                    <a:pt x="448310" y="201295"/>
                  </a:lnTo>
                  <a:lnTo>
                    <a:pt x="448310" y="0"/>
                  </a:lnTo>
                  <a:lnTo>
                    <a:pt x="0" y="0"/>
                  </a:lnTo>
                  <a:lnTo>
                    <a:pt x="0" y="201295"/>
                  </a:lnTo>
                  <a:close/>
                </a:path>
              </a:pathLst>
            </a:custGeom>
            <a:solidFill>
              <a:srgbClr val="20477A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7369103" y="7945802"/>
            <a:ext cx="1805417" cy="514350"/>
            <a:chOff x="0" y="0"/>
            <a:chExt cx="2353729" cy="670560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353691" cy="670560"/>
            </a:xfrm>
            <a:custGeom>
              <a:avLst/>
              <a:gdLst/>
              <a:ahLst/>
              <a:cxnLst/>
              <a:rect r="r" b="b" t="t" l="l"/>
              <a:pathLst>
                <a:path h="670560" w="2353691">
                  <a:moveTo>
                    <a:pt x="0" y="0"/>
                  </a:moveTo>
                  <a:lnTo>
                    <a:pt x="0" y="670560"/>
                  </a:lnTo>
                  <a:lnTo>
                    <a:pt x="2353691" y="670560"/>
                  </a:lnTo>
                  <a:lnTo>
                    <a:pt x="2353691" y="0"/>
                  </a:lnTo>
                  <a:close/>
                </a:path>
              </a:pathLst>
            </a:custGeom>
            <a:blipFill>
              <a:blip r:embed="rId3"/>
              <a:stretch>
                <a:fillRect l="0" r="-1" t="0" b="0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7615884" y="8151668"/>
            <a:ext cx="1898935" cy="598779"/>
            <a:chOff x="0" y="0"/>
            <a:chExt cx="2475649" cy="780631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2475611" cy="780669"/>
            </a:xfrm>
            <a:custGeom>
              <a:avLst/>
              <a:gdLst/>
              <a:ahLst/>
              <a:cxnLst/>
              <a:rect r="r" b="b" t="t" l="l"/>
              <a:pathLst>
                <a:path h="780669" w="2475611">
                  <a:moveTo>
                    <a:pt x="0" y="0"/>
                  </a:moveTo>
                  <a:lnTo>
                    <a:pt x="0" y="780669"/>
                  </a:lnTo>
                  <a:lnTo>
                    <a:pt x="2475611" y="780669"/>
                  </a:lnTo>
                  <a:lnTo>
                    <a:pt x="2475611" y="0"/>
                  </a:lnTo>
                  <a:close/>
                </a:path>
              </a:pathLst>
            </a:custGeom>
            <a:blipFill>
              <a:blip r:embed="rId4"/>
              <a:stretch>
                <a:fillRect l="0" r="-1" t="0" b="4"/>
              </a:stretch>
            </a:blip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5243512" y="4924580"/>
            <a:ext cx="5194808" cy="1944467"/>
            <a:chOff x="0" y="0"/>
            <a:chExt cx="5079365" cy="1901254"/>
          </a:xfrm>
        </p:grpSpPr>
        <p:sp>
          <p:nvSpPr>
            <p:cNvPr name="Freeform 11" id="11"/>
            <p:cNvSpPr/>
            <p:nvPr/>
          </p:nvSpPr>
          <p:spPr>
            <a:xfrm>
              <a:off x="2574925" y="908685"/>
              <a:ext cx="2438527" cy="929005"/>
            </a:xfrm>
            <a:custGeom>
              <a:avLst/>
              <a:gdLst/>
              <a:ahLst/>
              <a:cxnLst/>
              <a:rect r="r" b="b" t="t" l="l"/>
              <a:pathLst>
                <a:path h="929005" w="2438527">
                  <a:moveTo>
                    <a:pt x="0" y="929005"/>
                  </a:moveTo>
                  <a:lnTo>
                    <a:pt x="2438527" y="929005"/>
                  </a:lnTo>
                  <a:lnTo>
                    <a:pt x="2438527" y="0"/>
                  </a:lnTo>
                  <a:lnTo>
                    <a:pt x="0" y="0"/>
                  </a:lnTo>
                  <a:lnTo>
                    <a:pt x="0" y="929005"/>
                  </a:lnTo>
                  <a:close/>
                </a:path>
              </a:pathLst>
            </a:custGeom>
            <a:solidFill>
              <a:srgbClr val="1E4679"/>
            </a:solidFill>
          </p:spPr>
        </p:sp>
        <p:sp>
          <p:nvSpPr>
            <p:cNvPr name="Freeform 12" id="12"/>
            <p:cNvSpPr/>
            <p:nvPr/>
          </p:nvSpPr>
          <p:spPr>
            <a:xfrm>
              <a:off x="63500" y="408305"/>
              <a:ext cx="2440686" cy="1429385"/>
            </a:xfrm>
            <a:custGeom>
              <a:avLst/>
              <a:gdLst/>
              <a:ahLst/>
              <a:cxnLst/>
              <a:rect r="r" b="b" t="t" l="l"/>
              <a:pathLst>
                <a:path h="1429385" w="2440686">
                  <a:moveTo>
                    <a:pt x="0" y="1429385"/>
                  </a:moveTo>
                  <a:lnTo>
                    <a:pt x="2440686" y="1429385"/>
                  </a:lnTo>
                  <a:lnTo>
                    <a:pt x="2440686" y="0"/>
                  </a:lnTo>
                  <a:lnTo>
                    <a:pt x="0" y="0"/>
                  </a:lnTo>
                  <a:lnTo>
                    <a:pt x="0" y="1429385"/>
                  </a:lnTo>
                  <a:close/>
                </a:path>
              </a:pathLst>
            </a:custGeom>
            <a:solidFill>
              <a:srgbClr val="1E4679"/>
            </a:solidFill>
          </p:spPr>
        </p:sp>
        <p:sp>
          <p:nvSpPr>
            <p:cNvPr name="Freeform 13" id="13"/>
            <p:cNvSpPr/>
            <p:nvPr/>
          </p:nvSpPr>
          <p:spPr>
            <a:xfrm>
              <a:off x="2606675" y="63500"/>
              <a:ext cx="2409190" cy="263525"/>
            </a:xfrm>
            <a:custGeom>
              <a:avLst/>
              <a:gdLst/>
              <a:ahLst/>
              <a:cxnLst/>
              <a:rect r="r" b="b" t="t" l="l"/>
              <a:pathLst>
                <a:path h="263525" w="2409190">
                  <a:moveTo>
                    <a:pt x="0" y="263525"/>
                  </a:moveTo>
                  <a:lnTo>
                    <a:pt x="2409190" y="263525"/>
                  </a:lnTo>
                  <a:lnTo>
                    <a:pt x="2409190" y="0"/>
                  </a:lnTo>
                  <a:lnTo>
                    <a:pt x="0" y="0"/>
                  </a:lnTo>
                  <a:lnTo>
                    <a:pt x="0" y="263525"/>
                  </a:lnTo>
                  <a:close/>
                </a:path>
              </a:pathLst>
            </a:custGeom>
            <a:solidFill>
              <a:srgbClr val="F47C35"/>
            </a:solid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5275338" y="57153"/>
            <a:ext cx="7738630" cy="1952192"/>
            <a:chOff x="0" y="0"/>
            <a:chExt cx="10088880" cy="2545080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10088880" cy="2545080"/>
            </a:xfrm>
            <a:custGeom>
              <a:avLst/>
              <a:gdLst/>
              <a:ahLst/>
              <a:cxnLst/>
              <a:rect r="r" b="b" t="t" l="l"/>
              <a:pathLst>
                <a:path h="2545080" w="10088880">
                  <a:moveTo>
                    <a:pt x="0" y="0"/>
                  </a:moveTo>
                  <a:lnTo>
                    <a:pt x="0" y="2545080"/>
                  </a:lnTo>
                  <a:lnTo>
                    <a:pt x="10088880" y="2545080"/>
                  </a:lnTo>
                  <a:lnTo>
                    <a:pt x="10088880" y="0"/>
                  </a:lnTo>
                  <a:close/>
                </a:path>
              </a:pathLst>
            </a:custGeom>
            <a:blipFill>
              <a:blip r:embed="rId5"/>
              <a:stretch>
                <a:fillRect l="0" r="0" t="0" b="0"/>
              </a:stretch>
            </a:blip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7834093" y="9827855"/>
            <a:ext cx="1090383" cy="234448"/>
            <a:chOff x="0" y="0"/>
            <a:chExt cx="1421536" cy="305651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1421511" cy="305689"/>
            </a:xfrm>
            <a:custGeom>
              <a:avLst/>
              <a:gdLst/>
              <a:ahLst/>
              <a:cxnLst/>
              <a:rect r="r" b="b" t="t" l="l"/>
              <a:pathLst>
                <a:path h="305689" w="1421511">
                  <a:moveTo>
                    <a:pt x="0" y="0"/>
                  </a:moveTo>
                  <a:lnTo>
                    <a:pt x="0" y="305689"/>
                  </a:lnTo>
                  <a:lnTo>
                    <a:pt x="1421511" y="305689"/>
                  </a:lnTo>
                  <a:lnTo>
                    <a:pt x="1421511" y="0"/>
                  </a:lnTo>
                  <a:close/>
                </a:path>
              </a:pathLst>
            </a:custGeom>
            <a:blipFill>
              <a:blip r:embed="rId6"/>
              <a:stretch>
                <a:fillRect l="0" r="-1" t="0" b="12"/>
              </a:stretch>
            </a:blip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6342351" y="4541836"/>
            <a:ext cx="464347" cy="3750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spc="-29">
                <a:solidFill>
                  <a:srgbClr val="FFFFFF"/>
                </a:solidFill>
                <a:latin typeface="Open Sans"/>
              </a:rPr>
              <a:t>180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033546" y="5400016"/>
            <a:ext cx="1026430" cy="461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44"/>
              </a:lnSpc>
            </a:pPr>
            <a:r>
              <a:rPr lang="en-US" sz="1125" spc="24">
                <a:solidFill>
                  <a:srgbClr val="FFFFFF"/>
                </a:solidFill>
                <a:latin typeface="Open Sans"/>
              </a:rPr>
              <a:t>Total Obstacles </a:t>
            </a:r>
          </a:p>
          <a:p>
            <a:pPr algn="l">
              <a:lnSpc>
                <a:spcPts val="2288"/>
              </a:lnSpc>
            </a:pPr>
            <a:r>
              <a:rPr lang="en-US" sz="2250" spc="-29">
                <a:solidFill>
                  <a:srgbClr val="F79646"/>
                </a:solidFill>
                <a:latin typeface="Open Sans"/>
              </a:rPr>
              <a:t>25,788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897166" y="2653631"/>
            <a:ext cx="1322308" cy="1428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25"/>
              </a:lnSpc>
            </a:pPr>
            <a:r>
              <a:rPr lang="en-US" sz="2250" spc="-29">
                <a:solidFill>
                  <a:srgbClr val="FFFFFF"/>
                </a:solidFill>
                <a:latin typeface="Open Sans"/>
              </a:rPr>
              <a:t>$61,7 23.03 </a:t>
            </a:r>
          </a:p>
          <a:p>
            <a:pPr algn="ctr">
              <a:lnSpc>
                <a:spcPts val="5625"/>
              </a:lnSpc>
            </a:pPr>
            <a:r>
              <a:rPr lang="en-US" sz="2250" spc="-29">
                <a:solidFill>
                  <a:srgbClr val="FFFFFF"/>
                </a:solidFill>
                <a:latin typeface="Open Sans"/>
              </a:rPr>
              <a:t>100%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999563" y="5506632"/>
            <a:ext cx="321469" cy="3750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spc="-29">
                <a:solidFill>
                  <a:srgbClr val="F79646"/>
                </a:solidFill>
                <a:latin typeface="Open Sans"/>
              </a:rPr>
              <a:t>81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651734" y="2895000"/>
            <a:ext cx="679049" cy="3750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spc="-29">
                <a:solidFill>
                  <a:srgbClr val="FFFFFF"/>
                </a:solidFill>
                <a:latin typeface="Open Sans"/>
              </a:rPr>
              <a:t>1,992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934626" y="4532095"/>
            <a:ext cx="464347" cy="3750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spc="-29">
                <a:solidFill>
                  <a:srgbClr val="FFFFFF"/>
                </a:solidFill>
                <a:latin typeface="Open Sans"/>
              </a:rPr>
              <a:t>300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040044" y="5015540"/>
            <a:ext cx="1146962" cy="187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45"/>
              </a:lnSpc>
            </a:pPr>
            <a:r>
              <a:rPr lang="en-US" sz="818" spc="-7">
                <a:solidFill>
                  <a:srgbClr val="FFFFFF"/>
                </a:solidFill>
                <a:latin typeface="Montserrat"/>
              </a:rPr>
              <a:t>30 X 6 LESSONS/CLASS 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012040" y="3739381"/>
            <a:ext cx="2283665" cy="352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406"/>
              </a:lnSpc>
            </a:pPr>
            <a:r>
              <a:rPr lang="en-US" sz="1227" spc="-15">
                <a:solidFill>
                  <a:srgbClr val="FFFFFF"/>
                </a:solidFill>
                <a:latin typeface="Open Sans"/>
              </a:rPr>
              <a:t>S.T.E.M, school Improvements, and social and emotional learning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954491" y="316603"/>
            <a:ext cx="3045838" cy="823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247"/>
              </a:lnSpc>
            </a:pPr>
            <a:r>
              <a:rPr lang="en-US" sz="2863" spc="22">
                <a:solidFill>
                  <a:srgbClr val="FFFFFF"/>
                </a:solidFill>
                <a:latin typeface="Open Sans Bold Italics"/>
              </a:rPr>
              <a:t>LEGEND SPRINGS ELEMENTARY</a:t>
            </a:r>
            <a:r>
              <a:rPr lang="en-US" sz="2863" spc="22">
                <a:solidFill>
                  <a:srgbClr val="FFFFFF"/>
                </a:solidFill>
                <a:latin typeface="Open Sans"/>
              </a:rPr>
              <a:t>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012040" y="8364260"/>
            <a:ext cx="454606" cy="486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09"/>
              </a:lnSpc>
            </a:pPr>
            <a:r>
              <a:rPr lang="en-US" sz="2863" spc="-37">
                <a:solidFill>
                  <a:srgbClr val="FFFFFF"/>
                </a:solidFill>
                <a:latin typeface="Open Sans"/>
              </a:rPr>
              <a:t>48 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155818" y="8182937"/>
            <a:ext cx="591239" cy="3750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spc="-27">
                <a:solidFill>
                  <a:srgbClr val="FFFFFF"/>
                </a:solidFill>
                <a:latin typeface="Open Sans"/>
              </a:rPr>
              <a:t>[</a:t>
            </a:r>
            <a:r>
              <a:rPr lang="en-US" sz="2250" spc="-27">
                <a:solidFill>
                  <a:srgbClr val="1F497D"/>
                </a:solidFill>
                <a:latin typeface="Open Sans"/>
              </a:rPr>
              <a:t>72%</a:t>
            </a:r>
            <a:r>
              <a:rPr lang="en-US" sz="2250" spc="-27">
                <a:solidFill>
                  <a:srgbClr val="FFFFFF"/>
                </a:solidFill>
                <a:latin typeface="Open Sans"/>
              </a:rPr>
              <a:t>] 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1971883" y="7779521"/>
            <a:ext cx="399401" cy="243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04"/>
              </a:lnSpc>
            </a:pPr>
            <a:r>
              <a:rPr lang="en-US" sz="1431" spc="-18">
                <a:solidFill>
                  <a:srgbClr val="E36C0A"/>
                </a:solidFill>
                <a:latin typeface="Open Sans"/>
              </a:rPr>
              <a:t>28%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8746285" y="6102292"/>
            <a:ext cx="838420" cy="181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1"/>
              </a:lnSpc>
            </a:pPr>
            <a:r>
              <a:rPr lang="en-US" sz="1022" spc="-19">
                <a:solidFill>
                  <a:srgbClr val="FFFFFF"/>
                </a:solidFill>
                <a:latin typeface="Open Sans"/>
              </a:rPr>
              <a:t>$10/Obstacle 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7862411" y="9858080"/>
            <a:ext cx="119625" cy="181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1"/>
              </a:lnSpc>
            </a:pPr>
            <a:r>
              <a:rPr lang="en-US" sz="1022" spc="-9">
                <a:solidFill>
                  <a:srgbClr val="FFFFFF"/>
                </a:solidFill>
                <a:latin typeface="Montserrat"/>
              </a:rPr>
              <a:t>@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7982816" y="9852371"/>
            <a:ext cx="740742" cy="197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1"/>
              </a:lnSpc>
            </a:pPr>
            <a:r>
              <a:rPr lang="en-US" sz="1022" spc="-3">
                <a:solidFill>
                  <a:srgbClr val="FFFFFF"/>
                </a:solidFill>
                <a:latin typeface="IBM Plex Sans Condensed"/>
              </a:rPr>
              <a:t>apexleaderco 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8294543" y="5879619"/>
            <a:ext cx="1685928" cy="203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18"/>
              </a:lnSpc>
            </a:pPr>
            <a:r>
              <a:rPr lang="en-US" sz="1227" spc="27">
                <a:solidFill>
                  <a:srgbClr val="FFFFFF"/>
                </a:solidFill>
                <a:latin typeface="Open Sans"/>
              </a:rPr>
              <a:t>STUDENTS REACHED 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8054250" y="6362634"/>
            <a:ext cx="2166164" cy="476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5"/>
              </a:lnSpc>
            </a:pPr>
            <a:r>
              <a:rPr lang="en-US" sz="818" spc="-1">
                <a:solidFill>
                  <a:srgbClr val="FFFFFF"/>
                </a:solidFill>
                <a:latin typeface="IBM Plex Sans Italics"/>
              </a:rPr>
              <a:t>For every student that reaches $10/Obstacle in pledges, Apex makes a donation to Feeding America to help provide up to 20 meals to those in need.</a:t>
            </a:r>
            <a:r>
              <a:rPr lang="en-US" sz="818" spc="-1">
                <a:solidFill>
                  <a:srgbClr val="FFFFFF"/>
                </a:solidFill>
                <a:latin typeface="IBM Plex Sans"/>
              </a:rPr>
              <a:t> 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8031523" y="5024031"/>
            <a:ext cx="2190186" cy="2261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4"/>
              </a:lnSpc>
            </a:pPr>
            <a:r>
              <a:rPr lang="en-US" sz="715" spc="-2">
                <a:solidFill>
                  <a:srgbClr val="FFFFFF"/>
                </a:solidFill>
                <a:latin typeface="Open Sans Italics"/>
              </a:rPr>
              <a:t># of hours Apex teams spent running the program and making a positive impact at the school</a:t>
            </a:r>
            <a:r>
              <a:rPr lang="en-US" sz="715" spc="-2">
                <a:solidFill>
                  <a:srgbClr val="FFFFFF"/>
                </a:solidFill>
                <a:latin typeface="Open Sans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855620" y="418147"/>
            <a:ext cx="9457564" cy="1087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819"/>
              </a:lnSpc>
            </a:pPr>
            <a:r>
              <a:rPr lang="en-US" sz="6299" u="sng">
                <a:solidFill>
                  <a:srgbClr val="373951"/>
                </a:solidFill>
                <a:latin typeface="Montserrat Extra-Bold"/>
              </a:rPr>
              <a:t>APEX Wrap Up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313185" y="0"/>
            <a:ext cx="12928882" cy="1362313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true" rot="0">
            <a:off x="0" y="5256053"/>
            <a:ext cx="4774563" cy="503094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82452" y="1028700"/>
            <a:ext cx="2271638" cy="101191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505988" y="8246389"/>
            <a:ext cx="2271638" cy="1011911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2855620" y="1846458"/>
            <a:ext cx="13976637" cy="4874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057905" indent="-528952" lvl="1">
              <a:lnSpc>
                <a:spcPts val="9799"/>
              </a:lnSpc>
              <a:buFont typeface="Arial"/>
              <a:buChar char="•"/>
            </a:pPr>
            <a:r>
              <a:rPr lang="en-US" sz="4899">
                <a:solidFill>
                  <a:srgbClr val="1514E2"/>
                </a:solidFill>
                <a:latin typeface="Montserrat Extra-Bold"/>
              </a:rPr>
              <a:t>Total Raised: </a:t>
            </a:r>
            <a:r>
              <a:rPr lang="en-US" sz="4899">
                <a:solidFill>
                  <a:srgbClr val="F05423"/>
                </a:solidFill>
                <a:latin typeface="Montserrat Extra-Bold"/>
              </a:rPr>
              <a:t>$99,553.27</a:t>
            </a:r>
          </a:p>
          <a:p>
            <a:pPr marL="1057905" indent="-528952" lvl="1">
              <a:lnSpc>
                <a:spcPts val="9799"/>
              </a:lnSpc>
              <a:buFont typeface="Arial"/>
              <a:buChar char="•"/>
            </a:pPr>
            <a:r>
              <a:rPr lang="en-US" sz="4899">
                <a:solidFill>
                  <a:srgbClr val="1514E2"/>
                </a:solidFill>
                <a:latin typeface="Montserrat Extra-Bold"/>
              </a:rPr>
              <a:t>School Profit: </a:t>
            </a:r>
            <a:r>
              <a:rPr lang="en-US" sz="4899">
                <a:solidFill>
                  <a:srgbClr val="F05423"/>
                </a:solidFill>
                <a:latin typeface="Montserrat Extra-Bold"/>
              </a:rPr>
              <a:t>$61,723.03</a:t>
            </a:r>
          </a:p>
          <a:p>
            <a:pPr marL="2115809" indent="-705270" lvl="2">
              <a:lnSpc>
                <a:spcPts val="9799"/>
              </a:lnSpc>
              <a:buFont typeface="Arial"/>
              <a:buChar char="⚬"/>
            </a:pPr>
            <a:r>
              <a:rPr lang="en-US" sz="4899">
                <a:solidFill>
                  <a:srgbClr val="1514E2"/>
                </a:solidFill>
                <a:latin typeface="Montserrat Extra-Bold"/>
              </a:rPr>
              <a:t>Teacher Portion:</a:t>
            </a:r>
            <a:r>
              <a:rPr lang="en-US" sz="4899">
                <a:solidFill>
                  <a:srgbClr val="F05423"/>
                </a:solidFill>
                <a:latin typeface="Montserrat Extra-Bold"/>
              </a:rPr>
              <a:t> $6,172</a:t>
            </a:r>
          </a:p>
          <a:p>
            <a:pPr marL="1057905" indent="-528952" lvl="1">
              <a:lnSpc>
                <a:spcPts val="9799"/>
              </a:lnSpc>
              <a:buFont typeface="Arial"/>
              <a:buChar char="•"/>
            </a:pPr>
            <a:r>
              <a:rPr lang="en-US" sz="4899">
                <a:solidFill>
                  <a:srgbClr val="1514E2"/>
                </a:solidFill>
                <a:latin typeface="Montserrat Extra-Bold"/>
              </a:rPr>
              <a:t>APEX Portion: </a:t>
            </a:r>
            <a:r>
              <a:rPr lang="en-US" sz="4899">
                <a:solidFill>
                  <a:srgbClr val="F05423"/>
                </a:solidFill>
                <a:latin typeface="Montserrat Extra-Bold"/>
              </a:rPr>
              <a:t>$37,830.24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true" flipV="true" rot="0">
            <a:off x="152400" y="5408453"/>
            <a:ext cx="4774563" cy="50309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0" y="0"/>
            <a:ext cx="3514385" cy="370310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true" rot="0">
            <a:off x="14192068" y="5971124"/>
            <a:ext cx="4095932" cy="431587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514445" y="8246389"/>
            <a:ext cx="2271638" cy="101191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/>
          <a:srcRect l="4750" t="9184" r="9039" b="28841"/>
          <a:stretch>
            <a:fillRect/>
          </a:stretch>
        </p:blipFill>
        <p:spPr>
          <a:xfrm flipH="false" flipV="false" rot="0">
            <a:off x="10202488" y="3968305"/>
            <a:ext cx="7722409" cy="4005639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2759605" y="942975"/>
            <a:ext cx="7890425" cy="82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859"/>
              </a:lnSpc>
            </a:pPr>
            <a:r>
              <a:rPr lang="en-US" sz="4899" u="sng">
                <a:solidFill>
                  <a:srgbClr val="373951"/>
                </a:solidFill>
                <a:latin typeface="Montserrat Extra-Bold"/>
              </a:rPr>
              <a:t>Lego Minifigs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759605" y="2135576"/>
            <a:ext cx="7327852" cy="34712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057905" indent="-528952" lvl="1">
              <a:lnSpc>
                <a:spcPts val="6859"/>
              </a:lnSpc>
              <a:buFont typeface="Arial"/>
              <a:buChar char="•"/>
            </a:pPr>
            <a:r>
              <a:rPr lang="en-US" sz="4899">
                <a:solidFill>
                  <a:srgbClr val="373951"/>
                </a:solidFill>
                <a:latin typeface="Montserrat"/>
              </a:rPr>
              <a:t>Award Raffle Prize</a:t>
            </a:r>
          </a:p>
          <a:p>
            <a:pPr marL="1057905" indent="-528952" lvl="1">
              <a:lnSpc>
                <a:spcPts val="6859"/>
              </a:lnSpc>
              <a:buFont typeface="Arial"/>
              <a:buChar char="•"/>
            </a:pPr>
            <a:r>
              <a:rPr lang="en-US" sz="4899">
                <a:solidFill>
                  <a:srgbClr val="373951"/>
                </a:solidFill>
                <a:latin typeface="Montserrat"/>
              </a:rPr>
              <a:t>Bricks &amp; Minifigs    N. Phoenix</a:t>
            </a:r>
          </a:p>
          <a:p>
            <a:pPr marL="1057905" indent="-528952" lvl="1">
              <a:lnSpc>
                <a:spcPts val="6859"/>
              </a:lnSpc>
              <a:buFont typeface="Arial"/>
              <a:buChar char="•"/>
            </a:pPr>
            <a:r>
              <a:rPr lang="en-US" sz="4899">
                <a:solidFill>
                  <a:srgbClr val="373951"/>
                </a:solidFill>
                <a:latin typeface="Montserrat"/>
              </a:rPr>
              <a:t>Inventory on hand?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DAFbzHEmJLQ</dc:identifier>
  <dcterms:modified xsi:type="dcterms:W3CDTF">2011-08-01T06:04:30Z</dcterms:modified>
  <cp:revision>1</cp:revision>
  <dc:title>LS PTO Meeting Presentation 3.1.23</dc:title>
</cp:coreProperties>
</file>