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ntserrat Extra-Bold" charset="1" panose="00000900000000000000"/>
      <p:regular r:id="rId10"/>
    </p:embeddedFont>
    <p:embeddedFont>
      <p:font typeface="Montserrat Extra-Bold Bold" charset="1" panose="00000A00000000000000"/>
      <p:regular r:id="rId11"/>
    </p:embeddedFont>
    <p:embeddedFont>
      <p:font typeface="Montserrat Extra-Bold Italics" charset="1" panose="00000900000000000000"/>
      <p:regular r:id="rId12"/>
    </p:embeddedFont>
    <p:embeddedFont>
      <p:font typeface="Montserrat Extra-Bold Bold Italics" charset="1" panose="00000A00000000000000"/>
      <p:regular r:id="rId13"/>
    </p:embeddedFont>
    <p:embeddedFont>
      <p:font typeface="Montserrat" charset="1" panose="00000500000000000000"/>
      <p:regular r:id="rId14"/>
    </p:embeddedFont>
    <p:embeddedFont>
      <p:font typeface="Montserrat Bold" charset="1" panose="00000600000000000000"/>
      <p:regular r:id="rId15"/>
    </p:embeddedFont>
    <p:embeddedFont>
      <p:font typeface="Montserrat Italics" charset="1" panose="00000500000000000000"/>
      <p:regular r:id="rId16"/>
    </p:embeddedFont>
    <p:embeddedFont>
      <p:font typeface="Montserrat Bold Italics" charset="1" panose="000006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jpe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jpe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9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jpe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73006" y="0"/>
            <a:ext cx="6614994" cy="697020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1816898"/>
            <a:ext cx="8446888" cy="890046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396184"/>
            <a:ext cx="4641572" cy="48908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65764" y="4295775"/>
            <a:ext cx="12356473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spc="-612">
                <a:solidFill>
                  <a:srgbClr val="373951"/>
                </a:solidFill>
                <a:latin typeface="Montserrat Extra-Bold"/>
              </a:rPr>
              <a:t>LEGEND SPRINGS PTO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41572" y="5943600"/>
            <a:ext cx="847793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GENERAL MEETING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April 5, 2023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18961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6565" y="942975"/>
            <a:ext cx="10958136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ZEFFY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626089" y="2034992"/>
            <a:ext cx="13035822" cy="71043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77678" y="1765825"/>
            <a:ext cx="6866322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Kindergarten Turf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2245138" y="641605"/>
            <a:ext cx="5736746" cy="5286469"/>
            <a:chOff x="0" y="0"/>
            <a:chExt cx="7648995" cy="7048626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729" r="0" b="729"/>
            <a:stretch>
              <a:fillRect/>
            </a:stretch>
          </p:blipFill>
          <p:spPr>
            <a:xfrm>
              <a:off x="0" y="0"/>
              <a:ext cx="7648995" cy="7048626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77678" y="2907904"/>
            <a:ext cx="9843427" cy="369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48089" indent="-374044" lvl="1">
              <a:lnSpc>
                <a:spcPts val="4850"/>
              </a:lnSpc>
              <a:buFont typeface="Arial"/>
              <a:buChar char="•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MB Outdoor Services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$27,908</a:t>
            </a:r>
          </a:p>
          <a:p>
            <a:pPr marL="748089" indent="-374044" lvl="1">
              <a:lnSpc>
                <a:spcPts val="4850"/>
              </a:lnSpc>
              <a:buFont typeface="Arial"/>
              <a:buChar char="•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Arizona's Greenest Grass Turf Company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$47,533</a:t>
            </a:r>
          </a:p>
          <a:p>
            <a:pPr marL="748089" indent="-374044" lvl="1">
              <a:lnSpc>
                <a:spcPts val="4850"/>
              </a:lnSpc>
              <a:buFont typeface="Arial"/>
              <a:buChar char="•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Artifical Grass Masters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$26,703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87281" y="1557694"/>
            <a:ext cx="12875626" cy="87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099" u="sng">
                <a:solidFill>
                  <a:srgbClr val="373951"/>
                </a:solidFill>
                <a:latin typeface="Montserrat Extra-Bold"/>
              </a:rPr>
              <a:t>Silent Auction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991533" y="2677683"/>
            <a:ext cx="12546385" cy="363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Platform</a:t>
            </a:r>
          </a:p>
          <a:p>
            <a:pPr marL="1770378" indent="-590126" lvl="2">
              <a:lnSpc>
                <a:spcPts val="5739"/>
              </a:lnSpc>
              <a:buFont typeface="Arial"/>
              <a:buChar char="⚬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Auctria takes 1%</a:t>
            </a:r>
          </a:p>
          <a:p>
            <a:pPr marL="1770378" indent="-590126" lvl="2">
              <a:lnSpc>
                <a:spcPts val="5739"/>
              </a:lnSpc>
              <a:buFont typeface="Arial"/>
              <a:buChar char="⚬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Build on our website?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Items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Run now through STEAM night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06338" y="3617376"/>
            <a:ext cx="9314837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Nurse Jamie Care Package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2245138" y="641605"/>
            <a:ext cx="5736746" cy="5286469"/>
            <a:chOff x="0" y="0"/>
            <a:chExt cx="7648995" cy="7048626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729" r="0" b="729"/>
            <a:stretch>
              <a:fillRect/>
            </a:stretch>
          </p:blipFill>
          <p:spPr>
            <a:xfrm>
              <a:off x="0" y="0"/>
              <a:ext cx="7648995" cy="7048626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770135" y="5676157"/>
            <a:ext cx="4154244" cy="318134"/>
            <a:chOff x="0" y="0"/>
            <a:chExt cx="1094122" cy="8378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094122" cy="83788"/>
            </a:xfrm>
            <a:custGeom>
              <a:avLst/>
              <a:gdLst/>
              <a:ahLst/>
              <a:cxnLst/>
              <a:rect r="r" b="b" t="t" l="l"/>
              <a:pathLst>
                <a:path h="83788" w="1094122">
                  <a:moveTo>
                    <a:pt x="0" y="0"/>
                  </a:moveTo>
                  <a:lnTo>
                    <a:pt x="1094122" y="0"/>
                  </a:lnTo>
                  <a:lnTo>
                    <a:pt x="1094122" y="83788"/>
                  </a:lnTo>
                  <a:lnTo>
                    <a:pt x="0" y="83788"/>
                  </a:lnTo>
                  <a:close/>
                </a:path>
              </a:pathLst>
            </a:custGeom>
            <a:solidFill>
              <a:srgbClr val="FCFC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0"/>
              <a:ext cx="812800" cy="1003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9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270894" y="706615"/>
            <a:ext cx="9693377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Teacher Appreciation Week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70894" y="1964411"/>
            <a:ext cx="12546385" cy="510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Theme: Camping/Outdoors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Ideas</a:t>
            </a:r>
          </a:p>
          <a:p>
            <a:pPr marL="1770378" indent="-590126" lvl="2">
              <a:lnSpc>
                <a:spcPts val="5739"/>
              </a:lnSpc>
              <a:buFont typeface="Arial"/>
              <a:buChar char="⚬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S'mores Bar</a:t>
            </a:r>
          </a:p>
          <a:p>
            <a:pPr marL="1770378" indent="-590126" lvl="2">
              <a:lnSpc>
                <a:spcPts val="5739"/>
              </a:lnSpc>
              <a:buFont typeface="Arial"/>
              <a:buChar char="⚬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Camp Counselor Cart</a:t>
            </a:r>
          </a:p>
          <a:p>
            <a:pPr marL="1770378" indent="-590126" lvl="2">
              <a:lnSpc>
                <a:spcPts val="5739"/>
              </a:lnSpc>
              <a:buFont typeface="Arial"/>
              <a:buChar char="⚬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Lunch - donation request sent</a:t>
            </a:r>
          </a:p>
          <a:p>
            <a:pPr marL="1770378" indent="-590126" lvl="2">
              <a:lnSpc>
                <a:spcPts val="5739"/>
              </a:lnSpc>
              <a:buFont typeface="Arial"/>
              <a:buChar char="⚬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Baked Potato Bar</a:t>
            </a:r>
          </a:p>
          <a:p>
            <a:pPr marL="1770378" indent="-590126" lvl="2">
              <a:lnSpc>
                <a:spcPts val="5739"/>
              </a:lnSpc>
              <a:buFont typeface="Arial"/>
              <a:buChar char="⚬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Lumberjack Breakfast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418492" y="1483827"/>
            <a:ext cx="6358076" cy="6762561"/>
            <a:chOff x="0" y="0"/>
            <a:chExt cx="8477435" cy="9016748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6"/>
            <a:srcRect l="0" t="1516" r="0" b="1516"/>
            <a:stretch>
              <a:fillRect/>
            </a:stretch>
          </p:blipFill>
          <p:spPr>
            <a:xfrm>
              <a:off x="0" y="0"/>
              <a:ext cx="8477435" cy="9016748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528066" y="1398102"/>
            <a:ext cx="8301250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Board Member Elections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28066" y="2476860"/>
            <a:ext cx="7760875" cy="329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46" indent="-377823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373951"/>
                </a:solidFill>
                <a:latin typeface="Montserrat"/>
              </a:rPr>
              <a:t>May Meeting</a:t>
            </a:r>
          </a:p>
          <a:p>
            <a:pPr marL="755646" indent="-377823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373951"/>
                </a:solidFill>
                <a:latin typeface="Montserrat"/>
              </a:rPr>
              <a:t>Campaign for potential board members</a:t>
            </a:r>
          </a:p>
          <a:p>
            <a:pPr marL="755646" indent="-377823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373951"/>
                </a:solidFill>
                <a:latin typeface="Montserrat"/>
              </a:rPr>
              <a:t>Posters?</a:t>
            </a:r>
          </a:p>
          <a:p>
            <a:pPr marL="755646" indent="-377823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373951"/>
                </a:solidFill>
                <a:latin typeface="Montserrat"/>
              </a:rPr>
              <a:t>Ideas to draw interest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14763" y="0"/>
            <a:ext cx="6673237" cy="70315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-3472792" y="1381774"/>
            <a:ext cx="8451402" cy="890522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5451539" y="2040611"/>
            <a:ext cx="7384921" cy="780611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061064" y="924891"/>
            <a:ext cx="7870606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Questions &amp; Comments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5025" y="1644594"/>
            <a:ext cx="10041891" cy="1499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49"/>
              </a:lnSpc>
            </a:pPr>
            <a:r>
              <a:rPr lang="en-US" sz="8821" spc="-599">
                <a:solidFill>
                  <a:srgbClr val="000000"/>
                </a:solidFill>
                <a:latin typeface="Montserrat Extra-Bold"/>
              </a:rPr>
              <a:t>MEETING AGENDA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15025" y="3801769"/>
            <a:ext cx="6907099" cy="3444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Call to Order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Old Business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Approve Prior Meeting Minutes (February &amp; March)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Treasurer Report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Daddy-Daughter Dance Recap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Spirit Gear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336207" y="3347124"/>
            <a:ext cx="1745636" cy="0"/>
          </a:xfrm>
          <a:prstGeom prst="line">
            <a:avLst/>
          </a:prstGeom>
          <a:ln cap="flat" w="28575">
            <a:solidFill>
              <a:srgbClr val="373951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308403" y="3801769"/>
            <a:ext cx="6907099" cy="5911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New Business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Upcoming Events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Zeffy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Kindergarten Turf Quotes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Silent Auction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Nurse Jamie Care Basket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Teacher Appreciation Week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Board Elections for 23-24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Open Forum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Raffle for Crayola Experience Tickets and Element Cheer Passes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73006" y="0"/>
            <a:ext cx="6614994" cy="697020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1816898"/>
            <a:ext cx="8446888" cy="890046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396184"/>
            <a:ext cx="4641572" cy="48908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65764" y="3243855"/>
            <a:ext cx="12356473" cy="4152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spc="-537">
                <a:solidFill>
                  <a:srgbClr val="373951"/>
                </a:solidFill>
                <a:latin typeface="Montserrat Extra-Bold"/>
              </a:rPr>
              <a:t>Approve Prior Meeting Minutes</a:t>
            </a:r>
          </a:p>
          <a:p>
            <a:pPr algn="ctr">
              <a:lnSpc>
                <a:spcPts val="11060"/>
              </a:lnSpc>
            </a:pPr>
            <a:r>
              <a:rPr lang="en-US" sz="7900" spc="-537">
                <a:solidFill>
                  <a:srgbClr val="373951"/>
                </a:solidFill>
                <a:latin typeface="Montserrat Extra-Bold"/>
              </a:rPr>
              <a:t>(February &amp; March)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18961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770135" y="5676157"/>
            <a:ext cx="4154244" cy="318134"/>
            <a:chOff x="0" y="0"/>
            <a:chExt cx="1094122" cy="83788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094122" cy="83788"/>
            </a:xfrm>
            <a:custGeom>
              <a:avLst/>
              <a:gdLst/>
              <a:ahLst/>
              <a:cxnLst/>
              <a:rect r="r" b="b" t="t" l="l"/>
              <a:pathLst>
                <a:path h="83788" w="1094122">
                  <a:moveTo>
                    <a:pt x="0" y="0"/>
                  </a:moveTo>
                  <a:lnTo>
                    <a:pt x="1094122" y="0"/>
                  </a:lnTo>
                  <a:lnTo>
                    <a:pt x="1094122" y="83788"/>
                  </a:lnTo>
                  <a:lnTo>
                    <a:pt x="0" y="83788"/>
                  </a:lnTo>
                  <a:close/>
                </a:path>
              </a:pathLst>
            </a:custGeom>
            <a:solidFill>
              <a:srgbClr val="FCFCF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0"/>
              <a:ext cx="812800" cy="1003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99"/>
                </a:lnSpc>
              </a:pP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453367" y="2074689"/>
            <a:ext cx="17482901" cy="6611181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56873" y="347345"/>
            <a:ext cx="7228428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Treasurer's Report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56873" y="1165086"/>
            <a:ext cx="7228428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>
                <a:solidFill>
                  <a:srgbClr val="373951"/>
                </a:solidFill>
                <a:latin typeface="Montserrat Extra-Bold"/>
              </a:rPr>
              <a:t>Budget Review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78967" y="9182100"/>
            <a:ext cx="12934315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373951"/>
                </a:solidFill>
                <a:latin typeface="Montserrat Extra-Bold"/>
              </a:rPr>
              <a:t>Account Balance: $81,725.19 ($29,915.44 without APEX)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770135" y="5676157"/>
            <a:ext cx="4154244" cy="318134"/>
            <a:chOff x="0" y="0"/>
            <a:chExt cx="1094122" cy="8378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094122" cy="83788"/>
            </a:xfrm>
            <a:custGeom>
              <a:avLst/>
              <a:gdLst/>
              <a:ahLst/>
              <a:cxnLst/>
              <a:rect r="r" b="b" t="t" l="l"/>
              <a:pathLst>
                <a:path h="83788" w="1094122">
                  <a:moveTo>
                    <a:pt x="0" y="0"/>
                  </a:moveTo>
                  <a:lnTo>
                    <a:pt x="1094122" y="0"/>
                  </a:lnTo>
                  <a:lnTo>
                    <a:pt x="1094122" y="83788"/>
                  </a:lnTo>
                  <a:lnTo>
                    <a:pt x="0" y="83788"/>
                  </a:lnTo>
                  <a:close/>
                </a:path>
              </a:pathLst>
            </a:custGeom>
            <a:solidFill>
              <a:srgbClr val="FCFC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0"/>
              <a:ext cx="812800" cy="1003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9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270894" y="706615"/>
            <a:ext cx="7228428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Treasurer's Report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70894" y="1964411"/>
            <a:ext cx="12546385" cy="6534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u="sng">
                <a:solidFill>
                  <a:srgbClr val="373951"/>
                </a:solidFill>
                <a:latin typeface="Montserrat"/>
              </a:rPr>
              <a:t>Remainder of Year Income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Mother-Son Bingo                     $1950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Give Back Nights                     ~$1000</a:t>
            </a:r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                                                              </a:t>
            </a:r>
            <a:r>
              <a:rPr lang="en-US" sz="4099">
                <a:solidFill>
                  <a:srgbClr val="000000"/>
                </a:solidFill>
                <a:latin typeface="Montserrat"/>
              </a:rPr>
              <a:t>             $2950</a:t>
            </a:r>
          </a:p>
          <a:p>
            <a:pPr>
              <a:lnSpc>
                <a:spcPts val="5739"/>
              </a:lnSpc>
            </a:pPr>
            <a:r>
              <a:rPr lang="en-US" sz="4099" u="sng">
                <a:solidFill>
                  <a:srgbClr val="373951"/>
                </a:solidFill>
                <a:latin typeface="Montserrat"/>
              </a:rPr>
              <a:t>Remainder of year Expenses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Teacher Appreciation Week   $2500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End-of-School Treat (Rita's?)  $1350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Spirit Gear Bulk Order</a:t>
            </a:r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                                                                           </a:t>
            </a:r>
            <a:r>
              <a:rPr lang="en-US" sz="4099">
                <a:solidFill>
                  <a:srgbClr val="FF3131"/>
                </a:solidFill>
                <a:latin typeface="Montserrat"/>
              </a:rPr>
              <a:t>$3850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12875626" cy="87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u="sng">
                <a:solidFill>
                  <a:srgbClr val="373951"/>
                </a:solidFill>
                <a:latin typeface="Montserrat Extra-Bold"/>
              </a:rPr>
              <a:t>Daddy-Daughter Dance Wrap Up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991533" y="2217559"/>
            <a:ext cx="12546385" cy="3610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u="sng">
                <a:solidFill>
                  <a:srgbClr val="373951"/>
                </a:solidFill>
                <a:latin typeface="Montserrat"/>
              </a:rPr>
              <a:t>Income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~$4000</a:t>
            </a:r>
          </a:p>
          <a:p>
            <a:pPr>
              <a:lnSpc>
                <a:spcPts val="5739"/>
              </a:lnSpc>
            </a:pPr>
          </a:p>
          <a:p>
            <a:pPr>
              <a:lnSpc>
                <a:spcPts val="5739"/>
              </a:lnSpc>
            </a:pPr>
            <a:r>
              <a:rPr lang="en-US" sz="4099" u="sng">
                <a:solidFill>
                  <a:srgbClr val="373951"/>
                </a:solidFill>
                <a:latin typeface="Montserrat"/>
              </a:rPr>
              <a:t>Expenses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$835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725262" y="2775980"/>
            <a:ext cx="11118634" cy="639028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725262" y="1765825"/>
            <a:ext cx="9118222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SPIRIT GEAR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30053" y="3897148"/>
            <a:ext cx="8027894" cy="1358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u="sng">
                <a:solidFill>
                  <a:srgbClr val="373951"/>
                </a:solidFill>
                <a:latin typeface="Montserrat Extra-Bold"/>
              </a:rPr>
              <a:t>New Business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22359" y="571817"/>
            <a:ext cx="6866322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Upcoming Events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2245138" y="641605"/>
            <a:ext cx="5736746" cy="5286469"/>
            <a:chOff x="0" y="0"/>
            <a:chExt cx="7648995" cy="7048626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729" r="0" b="729"/>
            <a:stretch>
              <a:fillRect/>
            </a:stretch>
          </p:blipFill>
          <p:spPr>
            <a:xfrm>
              <a:off x="0" y="0"/>
              <a:ext cx="7648995" cy="7048626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022359" y="1784875"/>
            <a:ext cx="9843427" cy="369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48089" indent="-374044" lvl="1">
              <a:lnSpc>
                <a:spcPts val="4850"/>
              </a:lnSpc>
              <a:buFont typeface="Arial"/>
              <a:buChar char="•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April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12: Chipotle Give Back Night</a:t>
            </a:r>
          </a:p>
          <a:p>
            <a:pPr marL="748089" indent="-374044" lvl="1">
              <a:lnSpc>
                <a:spcPts val="4850"/>
              </a:lnSpc>
              <a:buFont typeface="Arial"/>
              <a:buChar char="•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May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1-5: Teacher Appreciation Week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4: Peter Piper Give Back Night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12: Mother-Son Game Night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DAFfEnFCOiI</dc:identifier>
  <dcterms:modified xsi:type="dcterms:W3CDTF">2011-08-01T06:04:30Z</dcterms:modified>
  <cp:revision>1</cp:revision>
  <dc:title>LS PTO Meeting Presentation 4.5.23</dc:title>
</cp:coreProperties>
</file>